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2"/>
  </p:notesMasterIdLst>
  <p:sldIdLst>
    <p:sldId id="256" r:id="rId2"/>
    <p:sldId id="257" r:id="rId3"/>
    <p:sldId id="258" r:id="rId4"/>
    <p:sldId id="260" r:id="rId5"/>
    <p:sldId id="261" r:id="rId6"/>
    <p:sldId id="267" r:id="rId7"/>
    <p:sldId id="266" r:id="rId8"/>
    <p:sldId id="316" r:id="rId9"/>
    <p:sldId id="268" r:id="rId10"/>
    <p:sldId id="356" r:id="rId11"/>
    <p:sldId id="307" r:id="rId12"/>
    <p:sldId id="308" r:id="rId13"/>
    <p:sldId id="309" r:id="rId14"/>
    <p:sldId id="310" r:id="rId15"/>
    <p:sldId id="311" r:id="rId16"/>
    <p:sldId id="312" r:id="rId17"/>
    <p:sldId id="313" r:id="rId18"/>
    <p:sldId id="314" r:id="rId19"/>
    <p:sldId id="349" r:id="rId20"/>
    <p:sldId id="305" r:id="rId21"/>
    <p:sldId id="395" r:id="rId22"/>
    <p:sldId id="317" r:id="rId23"/>
    <p:sldId id="396" r:id="rId24"/>
    <p:sldId id="397" r:id="rId25"/>
    <p:sldId id="398" r:id="rId26"/>
    <p:sldId id="399" r:id="rId27"/>
    <p:sldId id="400" r:id="rId28"/>
    <p:sldId id="401" r:id="rId29"/>
    <p:sldId id="402" r:id="rId30"/>
    <p:sldId id="403" r:id="rId31"/>
    <p:sldId id="404" r:id="rId32"/>
    <p:sldId id="405" r:id="rId33"/>
    <p:sldId id="406" r:id="rId34"/>
    <p:sldId id="407" r:id="rId35"/>
    <p:sldId id="408" r:id="rId36"/>
    <p:sldId id="409" r:id="rId37"/>
    <p:sldId id="410" r:id="rId38"/>
    <p:sldId id="411" r:id="rId39"/>
    <p:sldId id="412" r:id="rId40"/>
    <p:sldId id="413" r:id="rId41"/>
    <p:sldId id="414" r:id="rId42"/>
    <p:sldId id="415" r:id="rId43"/>
    <p:sldId id="416" r:id="rId44"/>
    <p:sldId id="417" r:id="rId45"/>
    <p:sldId id="375" r:id="rId46"/>
    <p:sldId id="376" r:id="rId47"/>
    <p:sldId id="377" r:id="rId48"/>
    <p:sldId id="378" r:id="rId49"/>
    <p:sldId id="379" r:id="rId50"/>
    <p:sldId id="380" r:id="rId51"/>
    <p:sldId id="381" r:id="rId52"/>
    <p:sldId id="382" r:id="rId53"/>
    <p:sldId id="383" r:id="rId54"/>
    <p:sldId id="384" r:id="rId55"/>
    <p:sldId id="385" r:id="rId56"/>
    <p:sldId id="386" r:id="rId57"/>
    <p:sldId id="387" r:id="rId58"/>
    <p:sldId id="388" r:id="rId59"/>
    <p:sldId id="389" r:id="rId60"/>
    <p:sldId id="390" r:id="rId61"/>
    <p:sldId id="391" r:id="rId62"/>
    <p:sldId id="392" r:id="rId63"/>
    <p:sldId id="347" r:id="rId64"/>
    <p:sldId id="300" r:id="rId65"/>
    <p:sldId id="352" r:id="rId66"/>
    <p:sldId id="301" r:id="rId67"/>
    <p:sldId id="306" r:id="rId68"/>
    <p:sldId id="354" r:id="rId69"/>
    <p:sldId id="418" r:id="rId70"/>
    <p:sldId id="419" r:id="rId71"/>
    <p:sldId id="420" r:id="rId72"/>
    <p:sldId id="421" r:id="rId73"/>
    <p:sldId id="422" r:id="rId74"/>
    <p:sldId id="423" r:id="rId75"/>
    <p:sldId id="424" r:id="rId76"/>
    <p:sldId id="425" r:id="rId77"/>
    <p:sldId id="426" r:id="rId78"/>
    <p:sldId id="427" r:id="rId79"/>
    <p:sldId id="428" r:id="rId80"/>
    <p:sldId id="429" r:id="rId81"/>
    <p:sldId id="430" r:id="rId82"/>
    <p:sldId id="431" r:id="rId83"/>
    <p:sldId id="432" r:id="rId84"/>
    <p:sldId id="433" r:id="rId85"/>
    <p:sldId id="434" r:id="rId86"/>
    <p:sldId id="435" r:id="rId87"/>
    <p:sldId id="436" r:id="rId88"/>
    <p:sldId id="437" r:id="rId89"/>
    <p:sldId id="438" r:id="rId90"/>
    <p:sldId id="357" r:id="rId9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otte Beaumont" initials="CB" lastIdx="1" clrIdx="0">
    <p:extLst>
      <p:ext uri="{19B8F6BF-5375-455C-9EA6-DF929625EA0E}">
        <p15:presenceInfo xmlns:p15="http://schemas.microsoft.com/office/powerpoint/2012/main" userId="Charlotte Beaumon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0" autoAdjust="0"/>
    <p:restoredTop sz="60949" autoAdjust="0"/>
  </p:normalViewPr>
  <p:slideViewPr>
    <p:cSldViewPr snapToGrid="0" snapToObjects="1">
      <p:cViewPr varScale="1">
        <p:scale>
          <a:sx n="44" d="100"/>
          <a:sy n="44" d="100"/>
        </p:scale>
        <p:origin x="57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1-29T09:25:39.969" idx="1">
    <p:pos x="10" y="10"/>
    <p:text>UPDATE THIS SLIDE</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DD6DEE5-D58C-A44E-8F00-61C2AADCF6E0}" type="datetimeFigureOut">
              <a:rPr lang="en-US" smtClean="0"/>
              <a:pPr/>
              <a:t>3/13/2019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31BE51A-BAF7-EF40-BC8B-0E9542B179DF}" type="slidenum">
              <a:rPr lang="en-US" smtClean="0"/>
              <a:pPr/>
              <a:t>‹#›</a:t>
            </a:fld>
            <a:endParaRPr lang="en-US"/>
          </a:p>
        </p:txBody>
      </p:sp>
    </p:spTree>
    <p:extLst>
      <p:ext uri="{BB962C8B-B14F-4D97-AF65-F5344CB8AC3E}">
        <p14:creationId xmlns:p14="http://schemas.microsoft.com/office/powerpoint/2010/main" val="13162044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Thank you very much indeed for coming this evening. When students, parents and staff work closely together we get a much better result.  </a:t>
            </a:r>
          </a:p>
          <a:p>
            <a:endParaRPr lang="en-GB" dirty="0"/>
          </a:p>
        </p:txBody>
      </p:sp>
      <p:sp>
        <p:nvSpPr>
          <p:cNvPr id="4" name="Slide Number Placeholder 3"/>
          <p:cNvSpPr>
            <a:spLocks noGrp="1"/>
          </p:cNvSpPr>
          <p:nvPr>
            <p:ph type="sldNum" sz="quarter" idx="10"/>
          </p:nvPr>
        </p:nvSpPr>
        <p:spPr/>
        <p:txBody>
          <a:bodyPr/>
          <a:lstStyle/>
          <a:p>
            <a:fld id="{831BE51A-BAF7-EF40-BC8B-0E9542B179D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With permission, I would like to show you extracts from some of recent personal statements produced at Cheney.  Out of respect to the students who have kindly agreed for them to be used, I don’t want to do this an exercise in deciding which one is best, but I think it would useful for  you to read them and to highlight, in any colour, all the places where specific detail has been used.  You might want to reflect on ways in which the prose could become even pithier and to the point. The more you can say, with the fewer words, the better.  Please read these extracts, and to have a leaf through some of the publications provided by universities, or to use these </a:t>
            </a:r>
            <a:r>
              <a:rPr lang="en-GB" sz="1200" kern="1200" dirty="0" err="1" smtClean="0">
                <a:solidFill>
                  <a:schemeClr val="tx1"/>
                </a:solidFill>
                <a:latin typeface="+mn-lt"/>
                <a:ea typeface="+mn-ea"/>
                <a:cs typeface="+mn-cs"/>
              </a:rPr>
              <a:t>i</a:t>
            </a:r>
            <a:r>
              <a:rPr lang="en-GB" sz="1200" kern="1200" dirty="0" smtClean="0">
                <a:solidFill>
                  <a:schemeClr val="tx1"/>
                </a:solidFill>
                <a:latin typeface="+mn-lt"/>
                <a:ea typeface="+mn-ea"/>
                <a:cs typeface="+mn-cs"/>
              </a:rPr>
              <a:t>-Pads</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to start investigating the UCAS and other websites.  Please do help yourselves to more tea, coffee or squash and do feel free to ask Ms.</a:t>
            </a:r>
            <a:r>
              <a:rPr lang="en-GB" sz="1200" kern="1200" baseline="0" dirty="0" smtClean="0">
                <a:solidFill>
                  <a:schemeClr val="tx1"/>
                </a:solidFill>
                <a:latin typeface="+mn-lt"/>
                <a:ea typeface="+mn-ea"/>
                <a:cs typeface="+mn-cs"/>
              </a:rPr>
              <a:t> Hackett, Ms </a:t>
            </a:r>
            <a:r>
              <a:rPr lang="en-GB" sz="1200" kern="1200" baseline="0" dirty="0" err="1" smtClean="0">
                <a:solidFill>
                  <a:schemeClr val="tx1"/>
                </a:solidFill>
                <a:latin typeface="+mn-lt"/>
                <a:ea typeface="+mn-ea"/>
                <a:cs typeface="+mn-cs"/>
              </a:rPr>
              <a:t>Warbrick</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or I any individual questions. You can write these on the large A3 sheets on each table and I</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will try to answer them all in the second half of my talk.    </a:t>
            </a:r>
          </a:p>
          <a:p>
            <a:endParaRPr lang="en-GB" dirty="0"/>
          </a:p>
        </p:txBody>
      </p:sp>
      <p:sp>
        <p:nvSpPr>
          <p:cNvPr id="4" name="Slide Number Placeholder 3"/>
          <p:cNvSpPr>
            <a:spLocks noGrp="1"/>
          </p:cNvSpPr>
          <p:nvPr>
            <p:ph type="sldNum" sz="quarter" idx="10"/>
          </p:nvPr>
        </p:nvSpPr>
        <p:spPr/>
        <p:txBody>
          <a:bodyPr/>
          <a:lstStyle/>
          <a:p>
            <a:fld id="{831BE51A-BAF7-EF40-BC8B-0E9542B179D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If you have expertise in reading and evaluating personal statements, and would be happy to comment on the Personal Statements of Cheney students applying for courses in your field, please do let me know. Alternatively, if you would be ready to ‘advertise’ a work experience placement to Cheney students, I would be very keen to hear from you.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31BE51A-BAF7-EF40-BC8B-0E9542B179DF}" type="slidenum">
              <a:rPr lang="en-US" smtClean="0"/>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200" kern="1200" dirty="0" smtClean="0">
                <a:solidFill>
                  <a:schemeClr val="tx1"/>
                </a:solidFill>
                <a:effectLst/>
                <a:latin typeface="+mn-lt"/>
                <a:ea typeface="+mn-ea"/>
                <a:cs typeface="+mn-cs"/>
              </a:rPr>
              <a:t>Whether you are applying to UCAS, for an apprenticeship or for anything else, you will need a reference from Cheney.  From mid-May each of your subject teachers will be writing a 750 character reference about your work over the past year,</a:t>
            </a:r>
            <a:r>
              <a:rPr lang="en-GB" sz="1200" kern="1200" baseline="0" dirty="0" smtClean="0">
                <a:solidFill>
                  <a:schemeClr val="tx1"/>
                </a:solidFill>
                <a:effectLst/>
                <a:latin typeface="+mn-lt"/>
                <a:ea typeface="+mn-ea"/>
                <a:cs typeface="+mn-cs"/>
              </a:rPr>
              <a:t> and in June, they will add a predictor largely based on your UCAS predictor </a:t>
            </a:r>
            <a:r>
              <a:rPr lang="en-GB" sz="1200" kern="1200" dirty="0" smtClean="0">
                <a:solidFill>
                  <a:schemeClr val="tx1"/>
                </a:solidFill>
                <a:effectLst/>
                <a:latin typeface="+mn-lt"/>
                <a:ea typeface="+mn-ea"/>
                <a:cs typeface="+mn-cs"/>
              </a:rPr>
              <a:t>results. </a:t>
            </a:r>
            <a:r>
              <a:rPr lang="en-GB" sz="1200" kern="1200" dirty="0" err="1" smtClean="0">
                <a:solidFill>
                  <a:schemeClr val="tx1"/>
                </a:solidFill>
                <a:effectLst/>
                <a:latin typeface="+mn-lt"/>
                <a:ea typeface="+mn-ea"/>
                <a:cs typeface="+mn-cs"/>
              </a:rPr>
              <a:t>Supertutors</a:t>
            </a:r>
            <a:r>
              <a:rPr lang="en-GB" sz="1200" kern="1200" dirty="0" smtClean="0">
                <a:solidFill>
                  <a:schemeClr val="tx1"/>
                </a:solidFill>
                <a:effectLst/>
                <a:latin typeface="+mn-lt"/>
                <a:ea typeface="+mn-ea"/>
                <a:cs typeface="+mn-cs"/>
              </a:rPr>
              <a:t> will then arrange them in order (with the subject you are applying for first and then add an introductory paragraph and a concluding paragraph, leading to a one side, five or six paragraph, 4,000 character reference very like the Personal Statement.  The references are then forwarded to me and after discussion with Ms. Hackett, they are cut and pasted into your UCAS application.  </a:t>
            </a:r>
            <a:r>
              <a:rPr lang="en-GB" sz="1200" i="1" kern="1200" dirty="0" smtClean="0">
                <a:solidFill>
                  <a:schemeClr val="tx1"/>
                </a:solidFill>
                <a:effectLst/>
                <a:latin typeface="+mn-lt"/>
                <a:ea typeface="+mn-ea"/>
                <a:cs typeface="+mn-cs"/>
              </a:rPr>
              <a:t>Before they are sent to UCAS, you will see the finalised copy of your reference, and are very welcome to share this with your parents.  </a:t>
            </a:r>
            <a:r>
              <a:rPr lang="en-GB" sz="1200" kern="1200" dirty="0" smtClean="0">
                <a:solidFill>
                  <a:schemeClr val="tx1"/>
                </a:solidFill>
                <a:effectLst/>
                <a:latin typeface="+mn-lt"/>
                <a:ea typeface="+mn-ea"/>
                <a:cs typeface="+mn-cs"/>
              </a:rPr>
              <a:t>We show you your reference in part because – very simply – in law (under the Data Protection Act 1998) you have the right to see what is written about you.  We are also very keen to avoid making any mistakes of fact, and you have an important role to play in making sure that we do this.  I hope that you will all feel that your references are very positive.  We very much try to emphasise all your strengths and all the impressive qualities you will bring to university or your employer. On the other hand, it is important to say that the school has final editorial control over what goes into the reference, and that we always try to be strictly honest, whether in our professional judgement of your predicted grades or in our evaluation of your suitability for particular courses.  We have a professional duty towards you, but also towards the universities involved and towards other candidates (not least those from Cheney, who would be disadvantaged if Cheney got a reputation for writing exaggerated or inaccurate references).  We will try to make your references as individual and as detailed as possible:  admissions tutors dislike references which are too full of praise or too generic to help them to distinguish between candidates. Nobody is served well if universities don’t admit the most suitable candidates onto their courses.  </a:t>
            </a:r>
          </a:p>
          <a:p>
            <a:r>
              <a:rPr lang="en-GB" sz="1200" kern="1200" dirty="0" smtClean="0">
                <a:solidFill>
                  <a:schemeClr val="tx1"/>
                </a:solidFill>
                <a:effectLst/>
                <a:latin typeface="+mn-lt"/>
                <a:ea typeface="+mn-ea"/>
                <a:cs typeface="+mn-cs"/>
              </a:rPr>
              <a:t>It is important that students take responsibility for making sure that their </a:t>
            </a:r>
            <a:r>
              <a:rPr lang="en-GB" sz="1200" kern="1200" dirty="0" err="1" smtClean="0">
                <a:solidFill>
                  <a:schemeClr val="tx1"/>
                </a:solidFill>
                <a:effectLst/>
                <a:latin typeface="+mn-lt"/>
                <a:ea typeface="+mn-ea"/>
                <a:cs typeface="+mn-cs"/>
              </a:rPr>
              <a:t>supertutors</a:t>
            </a:r>
            <a:r>
              <a:rPr lang="en-GB" sz="1200" kern="1200" dirty="0" smtClean="0">
                <a:solidFill>
                  <a:schemeClr val="tx1"/>
                </a:solidFill>
                <a:effectLst/>
                <a:latin typeface="+mn-lt"/>
                <a:ea typeface="+mn-ea"/>
                <a:cs typeface="+mn-cs"/>
              </a:rPr>
              <a:t> know about their extra-curricular activities, and make sure their work experience supervisors send a few brief comments into Cheney – these can very definitely strengthen an application significantly.  </a:t>
            </a:r>
          </a:p>
        </p:txBody>
      </p:sp>
      <p:sp>
        <p:nvSpPr>
          <p:cNvPr id="4" name="Slide Number Placeholder 3"/>
          <p:cNvSpPr>
            <a:spLocks noGrp="1"/>
          </p:cNvSpPr>
          <p:nvPr>
            <p:ph type="sldNum" sz="quarter" idx="10"/>
          </p:nvPr>
        </p:nvSpPr>
        <p:spPr/>
        <p:txBody>
          <a:bodyPr/>
          <a:lstStyle/>
          <a:p>
            <a:fld id="{831BE51A-BAF7-EF40-BC8B-0E9542B179DF}" type="slidenum">
              <a:rPr lang="en-US" smtClean="0"/>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1BE51A-BAF7-EF40-BC8B-0E9542B179DF}" type="slidenum">
              <a:rPr lang="en-US" smtClean="0"/>
              <a:pPr/>
              <a:t>21</a:t>
            </a:fld>
            <a:endParaRPr lang="en-US"/>
          </a:p>
        </p:txBody>
      </p:sp>
    </p:spTree>
    <p:extLst>
      <p:ext uri="{BB962C8B-B14F-4D97-AF65-F5344CB8AC3E}">
        <p14:creationId xmlns:p14="http://schemas.microsoft.com/office/powerpoint/2010/main" val="3581073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p:txBody>
          <a:bodyPr/>
          <a:lstStyle/>
          <a:p>
            <a:pPr>
              <a:defRPr/>
            </a:pPr>
            <a:fld id="{BB142309-3EAC-421F-86FA-A230381D1D82}" type="slidenum">
              <a:rPr lang="en-US" smtClean="0">
                <a:ea typeface="ＭＳ Ｐゴシック" pitchFamily="34" charset="-128"/>
              </a:rPr>
              <a:pPr>
                <a:defRPr/>
              </a:pPr>
              <a:t>23</a:t>
            </a:fld>
            <a:endParaRPr lang="en-US" smtClean="0">
              <a:ea typeface="ＭＳ Ｐゴシック" pitchFamily="34" charset="-128"/>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endParaRPr lang="en-GB" smtClean="0">
              <a:ea typeface="ＭＳ Ｐゴシック" pitchFamily="34" charset="-128"/>
            </a:endParaRPr>
          </a:p>
        </p:txBody>
      </p:sp>
    </p:spTree>
    <p:extLst>
      <p:ext uri="{BB962C8B-B14F-4D97-AF65-F5344CB8AC3E}">
        <p14:creationId xmlns:p14="http://schemas.microsoft.com/office/powerpoint/2010/main" val="2480961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56A7B1A-1364-4FF3-A30F-89F3569427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381758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endParaRPr lang="en-GB" smtClean="0">
              <a:ea typeface="ＭＳ Ｐゴシック" pitchFamily="34" charset="-128"/>
            </a:endParaRPr>
          </a:p>
        </p:txBody>
      </p:sp>
      <p:sp>
        <p:nvSpPr>
          <p:cNvPr id="31747" name="Slide Number Placeholder 3"/>
          <p:cNvSpPr>
            <a:spLocks noGrp="1"/>
          </p:cNvSpPr>
          <p:nvPr>
            <p:ph type="sldNum" sz="quarter" idx="5"/>
          </p:nvPr>
        </p:nvSpPr>
        <p:spPr/>
        <p:txBody>
          <a:bodyPr/>
          <a:lstStyle/>
          <a:p>
            <a:pPr>
              <a:defRPr/>
            </a:pPr>
            <a:fld id="{3ED3F2B0-37C7-40E5-BA02-85CEE2C6BD39}" type="slidenum">
              <a:rPr lang="en-US" smtClean="0">
                <a:ea typeface="ＭＳ Ｐゴシック" pitchFamily="34" charset="-128"/>
              </a:rPr>
              <a:pPr>
                <a:defRPr/>
              </a:pPr>
              <a:t>42</a:t>
            </a:fld>
            <a:endParaRPr lang="en-US" smtClean="0">
              <a:ea typeface="ＭＳ Ｐゴシック" pitchFamily="34" charset="-128"/>
            </a:endParaRPr>
          </a:p>
        </p:txBody>
      </p:sp>
    </p:spTree>
    <p:extLst>
      <p:ext uri="{BB962C8B-B14F-4D97-AF65-F5344CB8AC3E}">
        <p14:creationId xmlns:p14="http://schemas.microsoft.com/office/powerpoint/2010/main" val="3355452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p:spPr>
        <p:txBody>
          <a:bodyPr/>
          <a:lstStyle/>
          <a:p>
            <a:pPr marL="228600" indent="-228600">
              <a:buFontTx/>
              <a:buAutoNum type="arabicPeriod"/>
            </a:pPr>
            <a:r>
              <a:rPr lang="en-GB" smtClean="0">
                <a:ea typeface="ＭＳ Ｐゴシック" pitchFamily="34" charset="-128"/>
              </a:rPr>
              <a:t>Placement expenses under review. </a:t>
            </a:r>
          </a:p>
          <a:p>
            <a:pPr marL="228600" indent="-228600">
              <a:buFontTx/>
              <a:buAutoNum type="arabicPeriod"/>
            </a:pPr>
            <a:r>
              <a:rPr lang="en-GB" smtClean="0">
                <a:ea typeface="ＭＳ Ｐゴシック" pitchFamily="34" charset="-128"/>
              </a:rPr>
              <a:t>PLU representatives can answer specific questions regarding placements.</a:t>
            </a:r>
          </a:p>
        </p:txBody>
      </p:sp>
      <p:sp>
        <p:nvSpPr>
          <p:cNvPr id="33795" name="Slide Number Placeholder 3"/>
          <p:cNvSpPr>
            <a:spLocks noGrp="1"/>
          </p:cNvSpPr>
          <p:nvPr>
            <p:ph type="sldNum" sz="quarter" idx="5"/>
          </p:nvPr>
        </p:nvSpPr>
        <p:spPr/>
        <p:txBody>
          <a:bodyPr/>
          <a:lstStyle/>
          <a:p>
            <a:pPr>
              <a:defRPr/>
            </a:pPr>
            <a:fld id="{13922849-2C92-4FCF-938C-CB0EBE371266}" type="slidenum">
              <a:rPr lang="en-US" smtClean="0">
                <a:ea typeface="ＭＳ Ｐゴシック" pitchFamily="34" charset="-128"/>
              </a:rPr>
              <a:pPr>
                <a:defRPr/>
              </a:pPr>
              <a:t>43</a:t>
            </a:fld>
            <a:endParaRPr lang="en-US" smtClean="0">
              <a:ea typeface="ＭＳ Ｐゴシック" pitchFamily="34" charset="-128"/>
            </a:endParaRPr>
          </a:p>
        </p:txBody>
      </p:sp>
    </p:spTree>
    <p:extLst>
      <p:ext uri="{BB962C8B-B14F-4D97-AF65-F5344CB8AC3E}">
        <p14:creationId xmlns:p14="http://schemas.microsoft.com/office/powerpoint/2010/main" val="842551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82E997-A172-4147-AEE1-C190D538D6CB}" type="slidenum">
              <a:rPr lang="en-US" smtClean="0"/>
              <a:pPr>
                <a:defRPr/>
              </a:pPr>
              <a:t>45</a:t>
            </a:fld>
            <a:endParaRPr lang="en-US"/>
          </a:p>
        </p:txBody>
      </p:sp>
    </p:spTree>
    <p:extLst>
      <p:ext uri="{BB962C8B-B14F-4D97-AF65-F5344CB8AC3E}">
        <p14:creationId xmlns:p14="http://schemas.microsoft.com/office/powerpoint/2010/main" val="3047345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82E997-A172-4147-AEE1-C190D538D6CB}" type="slidenum">
              <a:rPr lang="en-US" smtClean="0"/>
              <a:pPr>
                <a:defRPr/>
              </a:pPr>
              <a:t>46</a:t>
            </a:fld>
            <a:endParaRPr lang="en-US"/>
          </a:p>
        </p:txBody>
      </p:sp>
    </p:spTree>
    <p:extLst>
      <p:ext uri="{BB962C8B-B14F-4D97-AF65-F5344CB8AC3E}">
        <p14:creationId xmlns:p14="http://schemas.microsoft.com/office/powerpoint/2010/main" val="2157129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First I want to talk briefly through our principles and aims for careers and university applications after you leave Cheney.  Then I will talk about how to choose a course, and how to write an excellent personal statement.   Emily</a:t>
            </a:r>
            <a:r>
              <a:rPr lang="en-GB" sz="1200" kern="1200" baseline="0" dirty="0" smtClean="0">
                <a:solidFill>
                  <a:schemeClr val="tx1"/>
                </a:solidFill>
                <a:latin typeface="+mn-lt"/>
                <a:ea typeface="+mn-ea"/>
                <a:cs typeface="+mn-cs"/>
              </a:rPr>
              <a:t> Jones</a:t>
            </a:r>
            <a:r>
              <a:rPr lang="en-GB" sz="1200" b="1" kern="1200" baseline="0" dirty="0" smtClean="0">
                <a:solidFill>
                  <a:schemeClr val="tx1"/>
                </a:solidFill>
                <a:latin typeface="+mn-lt"/>
                <a:ea typeface="+mn-ea"/>
                <a:cs typeface="+mn-cs"/>
              </a:rPr>
              <a:t> </a:t>
            </a:r>
            <a:r>
              <a:rPr lang="en-GB" sz="1200" kern="1200" baseline="0" dirty="0" smtClean="0">
                <a:solidFill>
                  <a:schemeClr val="tx1"/>
                </a:solidFill>
                <a:latin typeface="+mn-lt"/>
                <a:ea typeface="+mn-ea"/>
                <a:cs typeface="+mn-cs"/>
              </a:rPr>
              <a:t>from Oxford Brookes University will talk about</a:t>
            </a:r>
            <a:r>
              <a:rPr lang="en-GB" sz="1200" kern="1200" dirty="0" smtClean="0">
                <a:solidFill>
                  <a:schemeClr val="tx1"/>
                </a:solidFill>
                <a:latin typeface="+mn-lt"/>
                <a:ea typeface="+mn-ea"/>
                <a:cs typeface="+mn-cs"/>
              </a:rPr>
              <a:t> student finance and I will finish the practicalities of the application form.  </a:t>
            </a:r>
          </a:p>
          <a:p>
            <a:endParaRPr lang="en-GB" dirty="0"/>
          </a:p>
        </p:txBody>
      </p:sp>
      <p:sp>
        <p:nvSpPr>
          <p:cNvPr id="4" name="Slide Number Placeholder 3"/>
          <p:cNvSpPr>
            <a:spLocks noGrp="1"/>
          </p:cNvSpPr>
          <p:nvPr>
            <p:ph type="sldNum" sz="quarter" idx="10"/>
          </p:nvPr>
        </p:nvSpPr>
        <p:spPr/>
        <p:txBody>
          <a:bodyPr/>
          <a:lstStyle/>
          <a:p>
            <a:fld id="{831BE51A-BAF7-EF40-BC8B-0E9542B179D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Art</a:t>
            </a:r>
            <a:r>
              <a:rPr lang="en-GB" baseline="0" dirty="0"/>
              <a:t> &amp; Design foundation course free under 19</a:t>
            </a:r>
          </a:p>
          <a:p>
            <a:r>
              <a:rPr lang="en-GB" dirty="0"/>
              <a:t>2 year FD. 1 Year top up.</a:t>
            </a:r>
          </a:p>
          <a:p>
            <a:r>
              <a:rPr lang="en-GB" dirty="0"/>
              <a:t>FD on campus, such as Equine, will</a:t>
            </a:r>
            <a:r>
              <a:rPr lang="en-GB" baseline="0" dirty="0"/>
              <a:t> be £9250 </a:t>
            </a:r>
            <a:endParaRPr lang="en-GB" dirty="0"/>
          </a:p>
        </p:txBody>
      </p:sp>
      <p:sp>
        <p:nvSpPr>
          <p:cNvPr id="4" name="Slide Number Placeholder 3"/>
          <p:cNvSpPr>
            <a:spLocks noGrp="1"/>
          </p:cNvSpPr>
          <p:nvPr>
            <p:ph type="sldNum" sz="quarter" idx="10"/>
          </p:nvPr>
        </p:nvSpPr>
        <p:spPr/>
        <p:txBody>
          <a:bodyPr/>
          <a:lstStyle/>
          <a:p>
            <a:pPr>
              <a:defRPr/>
            </a:pPr>
            <a:fld id="{556A7B1A-1364-4FF3-A30F-89F3569427D6}" type="slidenum">
              <a:rPr lang="en-US" smtClean="0"/>
              <a:pPr>
                <a:defRPr/>
              </a:pPr>
              <a:t>47</a:t>
            </a:fld>
            <a:endParaRPr lang="en-US"/>
          </a:p>
        </p:txBody>
      </p:sp>
    </p:spTree>
    <p:extLst>
      <p:ext uri="{BB962C8B-B14F-4D97-AF65-F5344CB8AC3E}">
        <p14:creationId xmlns:p14="http://schemas.microsoft.com/office/powerpoint/2010/main" val="2432470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82E997-A172-4147-AEE1-C190D538D6CB}" type="slidenum">
              <a:rPr lang="en-US" smtClean="0"/>
              <a:pPr>
                <a:defRPr/>
              </a:pPr>
              <a:t>48</a:t>
            </a:fld>
            <a:endParaRPr lang="en-US"/>
          </a:p>
        </p:txBody>
      </p:sp>
    </p:spTree>
    <p:extLst>
      <p:ext uri="{BB962C8B-B14F-4D97-AF65-F5344CB8AC3E}">
        <p14:creationId xmlns:p14="http://schemas.microsoft.com/office/powerpoint/2010/main" val="878958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382E997-A172-4147-AEE1-C190D538D6CB}" type="slidenum">
              <a:rPr lang="en-US" smtClean="0"/>
              <a:pPr>
                <a:defRPr/>
              </a:pPr>
              <a:t>49</a:t>
            </a:fld>
            <a:endParaRPr lang="en-US"/>
          </a:p>
        </p:txBody>
      </p:sp>
    </p:spTree>
    <p:extLst>
      <p:ext uri="{BB962C8B-B14F-4D97-AF65-F5344CB8AC3E}">
        <p14:creationId xmlns:p14="http://schemas.microsoft.com/office/powerpoint/2010/main" val="3556261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Under 25 classed as a dependent and they need the support of</a:t>
            </a:r>
            <a:r>
              <a:rPr lang="en-GB" baseline="0" dirty="0" smtClean="0"/>
              <a:t> a parent or guardian. We appreciate that there are those under 25 who are already living independent- talk to student finance England about your status.</a:t>
            </a:r>
          </a:p>
          <a:p>
            <a:r>
              <a:rPr lang="en-GB" baseline="0" dirty="0" smtClean="0"/>
              <a:t>Over 25 classed as independent</a:t>
            </a:r>
          </a:p>
          <a:p>
            <a:endParaRPr lang="en-GB" baseline="0" dirty="0" smtClean="0"/>
          </a:p>
          <a:p>
            <a:r>
              <a:rPr lang="en-GB" baseline="0" dirty="0" smtClean="0"/>
              <a:t>Absolute deadline is May 31</a:t>
            </a:r>
            <a:r>
              <a:rPr lang="en-GB" baseline="30000" dirty="0" smtClean="0"/>
              <a:t>st</a:t>
            </a:r>
            <a:r>
              <a:rPr lang="en-GB" baseline="0" dirty="0" smtClean="0"/>
              <a:t> to get loan for sept.</a:t>
            </a:r>
          </a:p>
          <a:p>
            <a:r>
              <a:rPr lang="en-GB" baseline="0" dirty="0" smtClean="0"/>
              <a:t>Not means tested.</a:t>
            </a:r>
          </a:p>
          <a:p>
            <a:r>
              <a:rPr lang="en-GB" baseline="0" dirty="0" smtClean="0"/>
              <a:t>You need to make the application every year – if your situation changed this can be reflected</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Studying abroad – eligible for tuition but not maintenance</a:t>
            </a:r>
          </a:p>
          <a:p>
            <a:endParaRPr lang="en-GB" dirty="0"/>
          </a:p>
        </p:txBody>
      </p:sp>
      <p:sp>
        <p:nvSpPr>
          <p:cNvPr id="4" name="Slide Number Placeholder 3"/>
          <p:cNvSpPr>
            <a:spLocks noGrp="1"/>
          </p:cNvSpPr>
          <p:nvPr>
            <p:ph type="sldNum" sz="quarter" idx="10"/>
          </p:nvPr>
        </p:nvSpPr>
        <p:spPr/>
        <p:txBody>
          <a:bodyPr/>
          <a:lstStyle/>
          <a:p>
            <a:pPr>
              <a:defRPr/>
            </a:pPr>
            <a:fld id="{2382E997-A172-4147-AEE1-C190D538D6CB}" type="slidenum">
              <a:rPr lang="en-US" smtClean="0"/>
              <a:pPr>
                <a:defRPr/>
              </a:pPr>
              <a:t>50</a:t>
            </a:fld>
            <a:endParaRPr lang="en-US"/>
          </a:p>
        </p:txBody>
      </p:sp>
    </p:spTree>
    <p:extLst>
      <p:ext uri="{BB962C8B-B14F-4D97-AF65-F5344CB8AC3E}">
        <p14:creationId xmlns:p14="http://schemas.microsoft.com/office/powerpoint/2010/main" val="901090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Lots of people are choosing to do this now and you still do get money – living at home</a:t>
            </a:r>
          </a:p>
          <a:p>
            <a:r>
              <a:rPr lang="en-GB" dirty="0" smtClean="0"/>
              <a:t>Means tested</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London</a:t>
            </a:r>
            <a:r>
              <a:rPr lang="en-GB" baseline="0" dirty="0" smtClean="0"/>
              <a:t> includes anywhere in the M25, including Royal Holloway. </a:t>
            </a:r>
            <a:endParaRPr lang="en-GB" dirty="0" smtClean="0"/>
          </a:p>
          <a:p>
            <a:r>
              <a:rPr lang="en-GB" dirty="0" smtClean="0"/>
              <a:t>.</a:t>
            </a:r>
            <a:endParaRPr lang="en-GB" dirty="0"/>
          </a:p>
        </p:txBody>
      </p:sp>
      <p:sp>
        <p:nvSpPr>
          <p:cNvPr id="4" name="Slide Number Placeholder 3"/>
          <p:cNvSpPr>
            <a:spLocks noGrp="1"/>
          </p:cNvSpPr>
          <p:nvPr>
            <p:ph type="sldNum" sz="quarter" idx="10"/>
          </p:nvPr>
        </p:nvSpPr>
        <p:spPr/>
        <p:txBody>
          <a:bodyPr/>
          <a:lstStyle/>
          <a:p>
            <a:pPr>
              <a:defRPr/>
            </a:pPr>
            <a:fld id="{2382E997-A172-4147-AEE1-C190D538D6CB}" type="slidenum">
              <a:rPr lang="en-US" smtClean="0"/>
              <a:pPr>
                <a:defRPr/>
              </a:pPr>
              <a:t>52</a:t>
            </a:fld>
            <a:endParaRPr lang="en-US"/>
          </a:p>
        </p:txBody>
      </p:sp>
    </p:spTree>
    <p:extLst>
      <p:ext uri="{BB962C8B-B14F-4D97-AF65-F5344CB8AC3E}">
        <p14:creationId xmlns:p14="http://schemas.microsoft.com/office/powerpoint/2010/main" val="867451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56A7B1A-1364-4FF3-A30F-89F3569427D6}" type="slidenum">
              <a:rPr lang="en-US" smtClean="0"/>
              <a:pPr>
                <a:defRPr/>
              </a:pPr>
              <a:t>53</a:t>
            </a:fld>
            <a:endParaRPr lang="en-US"/>
          </a:p>
        </p:txBody>
      </p:sp>
    </p:spTree>
    <p:extLst>
      <p:ext uri="{BB962C8B-B14F-4D97-AF65-F5344CB8AC3E}">
        <p14:creationId xmlns:p14="http://schemas.microsoft.com/office/powerpoint/2010/main" val="2267481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frozen until 2021 - £21k</a:t>
            </a:r>
          </a:p>
          <a:p>
            <a:r>
              <a:rPr lang="en-GB" dirty="0" smtClean="0"/>
              <a:t>Beginning of the next tax year.</a:t>
            </a:r>
          </a:p>
          <a:p>
            <a:r>
              <a:rPr lang="en-GB" dirty="0" smtClean="0"/>
              <a:t>Linked</a:t>
            </a:r>
            <a:r>
              <a:rPr lang="en-GB" baseline="0" dirty="0" smtClean="0"/>
              <a:t> with the tax man – when you apply you give them your NI number</a:t>
            </a:r>
          </a:p>
          <a:p>
            <a:r>
              <a:rPr lang="en-GB" baseline="0" dirty="0" smtClean="0"/>
              <a:t>Interest – RPI+3% starts accruing on day 1 you start the course, that’s why it’s important to go on open days to know you're making the right decision</a:t>
            </a:r>
            <a:endParaRPr lang="en-GB" dirty="0"/>
          </a:p>
        </p:txBody>
      </p:sp>
      <p:sp>
        <p:nvSpPr>
          <p:cNvPr id="4" name="Slide Number Placeholder 3"/>
          <p:cNvSpPr>
            <a:spLocks noGrp="1"/>
          </p:cNvSpPr>
          <p:nvPr>
            <p:ph type="sldNum" sz="quarter" idx="10"/>
          </p:nvPr>
        </p:nvSpPr>
        <p:spPr/>
        <p:txBody>
          <a:bodyPr/>
          <a:lstStyle/>
          <a:p>
            <a:pPr>
              <a:defRPr/>
            </a:pPr>
            <a:fld id="{2382E997-A172-4147-AEE1-C190D538D6CB}" type="slidenum">
              <a:rPr lang="en-US" smtClean="0"/>
              <a:pPr>
                <a:defRPr/>
              </a:pPr>
              <a:t>54</a:t>
            </a:fld>
            <a:endParaRPr lang="en-US"/>
          </a:p>
        </p:txBody>
      </p:sp>
    </p:spTree>
    <p:extLst>
      <p:ext uri="{BB962C8B-B14F-4D97-AF65-F5344CB8AC3E}">
        <p14:creationId xmlns:p14="http://schemas.microsoft.com/office/powerpoint/2010/main" val="2523321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Sliding scale</a:t>
            </a:r>
            <a:endParaRPr lang="en-GB" dirty="0"/>
          </a:p>
        </p:txBody>
      </p:sp>
      <p:sp>
        <p:nvSpPr>
          <p:cNvPr id="4" name="Slide Number Placeholder 3"/>
          <p:cNvSpPr>
            <a:spLocks noGrp="1"/>
          </p:cNvSpPr>
          <p:nvPr>
            <p:ph type="sldNum" sz="quarter" idx="10"/>
          </p:nvPr>
        </p:nvSpPr>
        <p:spPr/>
        <p:txBody>
          <a:bodyPr/>
          <a:lstStyle/>
          <a:p>
            <a:pPr>
              <a:defRPr/>
            </a:pPr>
            <a:fld id="{2382E997-A172-4147-AEE1-C190D538D6CB}" type="slidenum">
              <a:rPr lang="en-US" smtClean="0"/>
              <a:pPr>
                <a:defRPr/>
              </a:pPr>
              <a:t>55</a:t>
            </a:fld>
            <a:endParaRPr lang="en-US"/>
          </a:p>
        </p:txBody>
      </p:sp>
    </p:spTree>
    <p:extLst>
      <p:ext uri="{BB962C8B-B14F-4D97-AF65-F5344CB8AC3E}">
        <p14:creationId xmlns:p14="http://schemas.microsoft.com/office/powerpoint/2010/main" val="36447984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Works the same as a tax – you don’t even see the</a:t>
            </a:r>
            <a:r>
              <a:rPr lang="en-GB" baseline="0" dirty="0" smtClean="0"/>
              <a:t> money go</a:t>
            </a:r>
            <a:endParaRPr lang="en-GB" dirty="0" smtClean="0"/>
          </a:p>
          <a:p>
            <a:r>
              <a:rPr lang="en-GB" dirty="0" smtClean="0"/>
              <a:t>Moving abroad – they will calculate the national wage and that would be the benchmark</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Example of someone earning</a:t>
            </a:r>
            <a:r>
              <a:rPr lang="en-GB" baseline="0" dirty="0" smtClean="0"/>
              <a:t> 25000</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2382E997-A172-4147-AEE1-C190D538D6CB}" type="slidenum">
              <a:rPr lang="en-US" smtClean="0"/>
              <a:pPr>
                <a:defRPr/>
              </a:pPr>
              <a:t>56</a:t>
            </a:fld>
            <a:endParaRPr lang="en-US"/>
          </a:p>
        </p:txBody>
      </p:sp>
    </p:spTree>
    <p:extLst>
      <p:ext uri="{BB962C8B-B14F-4D97-AF65-F5344CB8AC3E}">
        <p14:creationId xmlns:p14="http://schemas.microsoft.com/office/powerpoint/2010/main" val="4392084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82E997-A172-4147-AEE1-C190D538D6CB}" type="slidenum">
              <a:rPr lang="en-US" smtClean="0"/>
              <a:pPr>
                <a:defRPr/>
              </a:pPr>
              <a:t>57</a:t>
            </a:fld>
            <a:endParaRPr lang="en-US"/>
          </a:p>
        </p:txBody>
      </p:sp>
    </p:spTree>
    <p:extLst>
      <p:ext uri="{BB962C8B-B14F-4D97-AF65-F5344CB8AC3E}">
        <p14:creationId xmlns:p14="http://schemas.microsoft.com/office/powerpoint/2010/main" val="224831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dirty="0" smtClean="0">
                <a:solidFill>
                  <a:srgbClr val="660066"/>
                </a:solidFill>
                <a:effectLst>
                  <a:glow rad="228600">
                    <a:schemeClr val="accent3">
                      <a:satMod val="175000"/>
                      <a:alpha val="40000"/>
                    </a:schemeClr>
                  </a:glow>
                </a:effectLst>
              </a:rPr>
              <a:t>It</a:t>
            </a:r>
            <a:r>
              <a:rPr lang="en-GB" b="0" baseline="0" dirty="0" smtClean="0">
                <a:solidFill>
                  <a:srgbClr val="660066"/>
                </a:solidFill>
                <a:effectLst>
                  <a:glow rad="228600">
                    <a:schemeClr val="accent3">
                      <a:satMod val="175000"/>
                      <a:alpha val="40000"/>
                    </a:schemeClr>
                  </a:glow>
                </a:effectLst>
              </a:rPr>
              <a:t> is very important to emphasise that university is not the only option.   </a:t>
            </a:r>
            <a:endParaRPr lang="en-GB" b="0" dirty="0">
              <a:solidFill>
                <a:srgbClr val="660066"/>
              </a:solidFill>
              <a:effectLst>
                <a:glow rad="228600">
                  <a:schemeClr val="accent3">
                    <a:satMod val="175000"/>
                    <a:alpha val="40000"/>
                  </a:schemeClr>
                </a:glow>
              </a:effectLst>
            </a:endParaRPr>
          </a:p>
        </p:txBody>
      </p:sp>
      <p:sp>
        <p:nvSpPr>
          <p:cNvPr id="4" name="Slide Number Placeholder 3"/>
          <p:cNvSpPr>
            <a:spLocks noGrp="1"/>
          </p:cNvSpPr>
          <p:nvPr>
            <p:ph type="sldNum" sz="quarter" idx="10"/>
          </p:nvPr>
        </p:nvSpPr>
        <p:spPr/>
        <p:txBody>
          <a:bodyPr/>
          <a:lstStyle/>
          <a:p>
            <a:fld id="{831BE51A-BAF7-EF40-BC8B-0E9542B179DF}"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Longer course support:</a:t>
            </a:r>
            <a:r>
              <a:rPr lang="en-GB" baseline="0" dirty="0" smtClean="0"/>
              <a:t> Travel bursary £300</a:t>
            </a:r>
          </a:p>
          <a:p>
            <a:r>
              <a:rPr lang="en-GB" dirty="0" smtClean="0"/>
              <a:t>January starts – see</a:t>
            </a:r>
            <a:r>
              <a:rPr lang="en-GB" baseline="0" dirty="0" smtClean="0"/>
              <a:t> us afterwards</a:t>
            </a:r>
          </a:p>
          <a:p>
            <a:r>
              <a:rPr lang="en-GB" baseline="0" dirty="0" smtClean="0"/>
              <a:t>Parents learning allowance: help with course costs if you have dependent children, income dependent</a:t>
            </a:r>
          </a:p>
          <a:p>
            <a:r>
              <a:rPr lang="en-GB" baseline="0" dirty="0" smtClean="0"/>
              <a:t>Childcare grant: weekly allowance if you have dependent children in child care. Amount depending on no. of children. </a:t>
            </a:r>
          </a:p>
          <a:p>
            <a:r>
              <a:rPr lang="en-GB" baseline="0" dirty="0" smtClean="0"/>
              <a:t>Adult dependents – if an adult depends on you. Amount dependent on income </a:t>
            </a:r>
          </a:p>
          <a:p>
            <a:r>
              <a:rPr lang="en-GB" baseline="0" dirty="0" smtClean="0"/>
              <a:t>DSA  (disabled students’ allowances) – about needs – </a:t>
            </a:r>
          </a:p>
          <a:p>
            <a:r>
              <a:rPr lang="en-GB" baseline="0" dirty="0" smtClean="0"/>
              <a:t>need to apply for all. See gov. website for more info. For instance compute, software, 1:1 study skills support, mentoring, IT training</a:t>
            </a:r>
          </a:p>
          <a:p>
            <a:r>
              <a:rPr lang="en-GB" baseline="0" dirty="0" smtClean="0"/>
              <a:t>Paramedic – check with Charlie W before the talk </a:t>
            </a:r>
          </a:p>
          <a:p>
            <a:r>
              <a:rPr lang="en-GB" baseline="0" dirty="0" smtClean="0"/>
              <a:t>Possible additional costs covered by the government </a:t>
            </a:r>
          </a:p>
          <a:p>
            <a:r>
              <a:rPr lang="en-GB" baseline="0" dirty="0" smtClean="0"/>
              <a:t>Social Work - </a:t>
            </a:r>
          </a:p>
          <a:p>
            <a:endParaRPr lang="en-GB" dirty="0" smtClean="0"/>
          </a:p>
          <a:p>
            <a:r>
              <a:rPr lang="en-GB" dirty="0" smtClean="0"/>
              <a:t>The Tessa Jane Evans Bursary for Nursing – 3 available. UP to £3k, for up to 3 years. </a:t>
            </a:r>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pPr>
              <a:defRPr/>
            </a:pPr>
            <a:fld id="{556A7B1A-1364-4FF3-A30F-89F3569427D6}" type="slidenum">
              <a:rPr lang="en-US" smtClean="0"/>
              <a:pPr>
                <a:defRPr/>
              </a:pPr>
              <a:t>58</a:t>
            </a:fld>
            <a:endParaRPr lang="en-US"/>
          </a:p>
        </p:txBody>
      </p:sp>
    </p:spTree>
    <p:extLst>
      <p:ext uri="{BB962C8B-B14F-4D97-AF65-F5344CB8AC3E}">
        <p14:creationId xmlns:p14="http://schemas.microsoft.com/office/powerpoint/2010/main" val="2710314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82E997-A172-4147-AEE1-C190D538D6CB}" type="slidenum">
              <a:rPr lang="en-US" smtClean="0"/>
              <a:pPr>
                <a:defRPr/>
              </a:pPr>
              <a:t>59</a:t>
            </a:fld>
            <a:endParaRPr lang="en-US"/>
          </a:p>
        </p:txBody>
      </p:sp>
    </p:spTree>
    <p:extLst>
      <p:ext uri="{BB962C8B-B14F-4D97-AF65-F5344CB8AC3E}">
        <p14:creationId xmlns:p14="http://schemas.microsoft.com/office/powerpoint/2010/main" val="2994905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Schools and colleges should give you lots of support – it is a lengthy process at the beginning</a:t>
            </a:r>
            <a:r>
              <a:rPr lang="en-GB" baseline="0" dirty="0" smtClean="0"/>
              <a:t> there's a lot of paperwork</a:t>
            </a:r>
          </a:p>
          <a:p>
            <a:r>
              <a:rPr lang="en-GB" baseline="0" dirty="0" smtClean="0"/>
              <a:t>You can use your </a:t>
            </a:r>
            <a:r>
              <a:rPr lang="en-GB" baseline="0" dirty="0" err="1" smtClean="0"/>
              <a:t>ucas</a:t>
            </a:r>
            <a:r>
              <a:rPr lang="en-GB" baseline="0" dirty="0" smtClean="0"/>
              <a:t> id and it will prepopulate lots for you</a:t>
            </a:r>
          </a:p>
          <a:p>
            <a:r>
              <a:rPr lang="en-GB" baseline="0" dirty="0" smtClean="0"/>
              <a:t>You don’t have to wait until you have all your offers, you can start this asap</a:t>
            </a:r>
            <a:endParaRPr lang="en-GB" dirty="0"/>
          </a:p>
        </p:txBody>
      </p:sp>
      <p:sp>
        <p:nvSpPr>
          <p:cNvPr id="4" name="Slide Number Placeholder 3"/>
          <p:cNvSpPr>
            <a:spLocks noGrp="1"/>
          </p:cNvSpPr>
          <p:nvPr>
            <p:ph type="sldNum" sz="quarter" idx="10"/>
          </p:nvPr>
        </p:nvSpPr>
        <p:spPr/>
        <p:txBody>
          <a:bodyPr/>
          <a:lstStyle/>
          <a:p>
            <a:pPr>
              <a:defRPr/>
            </a:pPr>
            <a:fld id="{2382E997-A172-4147-AEE1-C190D538D6CB}" type="slidenum">
              <a:rPr lang="en-US" smtClean="0"/>
              <a:pPr>
                <a:defRPr/>
              </a:pPr>
              <a:t>60</a:t>
            </a:fld>
            <a:endParaRPr lang="en-US"/>
          </a:p>
        </p:txBody>
      </p:sp>
    </p:spTree>
    <p:extLst>
      <p:ext uri="{BB962C8B-B14F-4D97-AF65-F5344CB8AC3E}">
        <p14:creationId xmlns:p14="http://schemas.microsoft.com/office/powerpoint/2010/main" val="843765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Payment schedule letter – can take up to 6 weeks to come</a:t>
            </a:r>
            <a:endParaRPr lang="en-GB" dirty="0"/>
          </a:p>
        </p:txBody>
      </p:sp>
      <p:sp>
        <p:nvSpPr>
          <p:cNvPr id="4" name="Slide Number Placeholder 3"/>
          <p:cNvSpPr>
            <a:spLocks noGrp="1"/>
          </p:cNvSpPr>
          <p:nvPr>
            <p:ph type="sldNum" sz="quarter" idx="10"/>
          </p:nvPr>
        </p:nvSpPr>
        <p:spPr/>
        <p:txBody>
          <a:bodyPr/>
          <a:lstStyle/>
          <a:p>
            <a:pPr>
              <a:defRPr/>
            </a:pPr>
            <a:fld id="{2382E997-A172-4147-AEE1-C190D538D6CB}" type="slidenum">
              <a:rPr lang="en-US" smtClean="0"/>
              <a:pPr>
                <a:defRPr/>
              </a:pPr>
              <a:t>61</a:t>
            </a:fld>
            <a:endParaRPr lang="en-US"/>
          </a:p>
        </p:txBody>
      </p:sp>
    </p:spTree>
    <p:extLst>
      <p:ext uri="{BB962C8B-B14F-4D97-AF65-F5344CB8AC3E}">
        <p14:creationId xmlns:p14="http://schemas.microsoft.com/office/powerpoint/2010/main" val="12525158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382E997-A172-4147-AEE1-C190D538D6CB}" type="slidenum">
              <a:rPr lang="en-US" smtClean="0"/>
              <a:pPr>
                <a:defRPr/>
              </a:pPr>
              <a:t>62</a:t>
            </a:fld>
            <a:endParaRPr lang="en-US"/>
          </a:p>
        </p:txBody>
      </p:sp>
    </p:spTree>
    <p:extLst>
      <p:ext uri="{BB962C8B-B14F-4D97-AF65-F5344CB8AC3E}">
        <p14:creationId xmlns:p14="http://schemas.microsoft.com/office/powerpoint/2010/main" val="14127444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31BE51A-BAF7-EF40-BC8B-0E9542B179DF}" type="slidenum">
              <a:rPr lang="en-US" smtClean="0"/>
              <a:pPr/>
              <a:t>65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 Form and the Schedule:  </a:t>
            </a:r>
          </a:p>
          <a:p>
            <a:r>
              <a:rPr lang="en-GB" sz="1200" kern="1200" dirty="0" smtClean="0">
                <a:solidFill>
                  <a:schemeClr val="tx1"/>
                </a:solidFill>
                <a:latin typeface="+mn-lt"/>
                <a:ea typeface="+mn-ea"/>
                <a:cs typeface="+mn-cs"/>
              </a:rPr>
              <a:t>Detailed guidance on how to fill out the UCAS form can be found on the UCAS website and in the 2019 booklet which you can access via the Cheney website – an</a:t>
            </a:r>
            <a:r>
              <a:rPr lang="en-GB" sz="1200" kern="1200" baseline="0" dirty="0" smtClean="0">
                <a:solidFill>
                  <a:schemeClr val="tx1"/>
                </a:solidFill>
                <a:latin typeface="+mn-lt"/>
                <a:ea typeface="+mn-ea"/>
                <a:cs typeface="+mn-cs"/>
              </a:rPr>
              <a:t> updated version for 2020 will be available by the second half of the summer term</a:t>
            </a:r>
            <a:r>
              <a:rPr lang="en-GB" sz="1200" kern="1200" dirty="0" smtClean="0">
                <a:solidFill>
                  <a:schemeClr val="tx1"/>
                </a:solidFill>
                <a:latin typeface="+mn-lt"/>
                <a:ea typeface="+mn-ea"/>
                <a:cs typeface="+mn-cs"/>
              </a:rPr>
              <a:t>.  Our schedule for completing it is as above.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a:t>
            </a:r>
            <a:r>
              <a:rPr lang="en-GB" sz="1200" kern="1200" baseline="0" dirty="0" smtClean="0">
                <a:solidFill>
                  <a:schemeClr val="tx1"/>
                </a:solidFill>
                <a:effectLst/>
                <a:latin typeface="+mn-lt"/>
                <a:ea typeface="+mn-ea"/>
                <a:cs typeface="+mn-cs"/>
              </a:rPr>
              <a:t> June we will be asking all students to sign up for a particular week in which their UCAS form will be prepared.  The aim is that each tutor will have two references to complete per week, and that I will have twelve forms to send, meaning that I can complete 144 forms – my expected total, in the twelve weeks from 3</a:t>
            </a:r>
            <a:r>
              <a:rPr lang="en-GB" sz="1200" kern="1200" baseline="30000" dirty="0" smtClean="0">
                <a:solidFill>
                  <a:schemeClr val="tx1"/>
                </a:solidFill>
                <a:effectLst/>
                <a:latin typeface="+mn-lt"/>
                <a:ea typeface="+mn-ea"/>
                <a:cs typeface="+mn-cs"/>
              </a:rPr>
              <a:t>rd</a:t>
            </a:r>
            <a:r>
              <a:rPr lang="en-GB" sz="1200" kern="1200" baseline="0" dirty="0" smtClean="0">
                <a:solidFill>
                  <a:schemeClr val="tx1"/>
                </a:solidFill>
                <a:effectLst/>
                <a:latin typeface="+mn-lt"/>
                <a:ea typeface="+mn-ea"/>
                <a:cs typeface="+mn-cs"/>
              </a:rPr>
              <a:t> September to 2</a:t>
            </a:r>
            <a:r>
              <a:rPr lang="en-GB" sz="1200" kern="1200" baseline="30000" dirty="0" smtClean="0">
                <a:solidFill>
                  <a:schemeClr val="tx1"/>
                </a:solidFill>
                <a:effectLst/>
                <a:latin typeface="+mn-lt"/>
                <a:ea typeface="+mn-ea"/>
                <a:cs typeface="+mn-cs"/>
              </a:rPr>
              <a:t>nd</a:t>
            </a:r>
            <a:r>
              <a:rPr lang="en-GB" sz="1200" kern="1200" baseline="0" dirty="0" smtClean="0">
                <a:solidFill>
                  <a:schemeClr val="tx1"/>
                </a:solidFill>
                <a:effectLst/>
                <a:latin typeface="+mn-lt"/>
                <a:ea typeface="+mn-ea"/>
                <a:cs typeface="+mn-cs"/>
              </a:rPr>
              <a:t> December.  Early applicants will need to get slots in the first five weeks.  </a:t>
            </a:r>
            <a:endParaRPr lang="en-GB" sz="1200" kern="1200" dirty="0" smtClean="0">
              <a:solidFill>
                <a:schemeClr val="tx1"/>
              </a:solidFill>
              <a:effectLst/>
              <a:latin typeface="+mn-lt"/>
              <a:ea typeface="+mn-ea"/>
              <a:cs typeface="+mn-cs"/>
            </a:endParaRPr>
          </a:p>
          <a:p>
            <a:endParaRPr lang="en-GB"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31BE51A-BAF7-EF40-BC8B-0E9542B179DF}" type="slidenum">
              <a:rPr lang="en-US" smtClean="0"/>
              <a:pPr/>
              <a:t>66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 UCAS gives the following reasons for applying to university – and a university degree is indispensable for many professions.  However, most of the benefits listed could also be achieved in other ways.  The fact, that, for example, university graduates tend to earn more than those who leave school just with A Levels, does not mean that you personally will necessarily earn more, or be happier, by going to university.  There</a:t>
            </a:r>
            <a:r>
              <a:rPr lang="en-GB" sz="1200" kern="1200" baseline="0" dirty="0" smtClean="0">
                <a:solidFill>
                  <a:schemeClr val="tx1"/>
                </a:solidFill>
                <a:effectLst/>
                <a:latin typeface="+mn-lt"/>
                <a:ea typeface="+mn-ea"/>
                <a:cs typeface="+mn-cs"/>
              </a:rPr>
              <a:t> is strong evidence that not all university degrees lead to higher earnings.  </a:t>
            </a:r>
            <a:r>
              <a:rPr lang="en-GB" sz="1200" kern="1200" dirty="0" smtClean="0">
                <a:solidFill>
                  <a:schemeClr val="tx1"/>
                </a:solidFill>
                <a:effectLst/>
                <a:latin typeface="+mn-lt"/>
                <a:ea typeface="+mn-ea"/>
                <a:cs typeface="+mn-cs"/>
              </a:rPr>
              <a:t>Apprenticeships which integrate on-the-job learning with more formal study, lead to a range of rewarding careers – and also of course, sometimes to degree courses.  Alternatively, you might want to explore the courses offered by the Open University which allow you to study for an highly valued academic degree at your own pace while working.  If you are very brave, you might even want to work for yourself – some (thought certainly not all) successful entrepreneurs have started from scratch without formal qualifications.  In tomorrow’s visit to the UCAS Convention at Brunel University, you will be able to get an idea of some of the range of interesting opportunities which are possible if you take a year out – you may want to do this given that you will have just spent thirteen years in full time education.</a:t>
            </a:r>
            <a:r>
              <a:rPr lang="en-GB" sz="1200" kern="1200" baseline="0" dirty="0" smtClean="0">
                <a:solidFill>
                  <a:schemeClr val="tx1"/>
                </a:solidFill>
                <a:effectLst/>
                <a:latin typeface="+mn-lt"/>
                <a:ea typeface="+mn-ea"/>
                <a:cs typeface="+mn-cs"/>
              </a:rPr>
              <a:t>  </a:t>
            </a:r>
            <a:endParaRPr lang="en-GB" dirty="0"/>
          </a:p>
        </p:txBody>
      </p:sp>
    </p:spTree>
    <p:extLst>
      <p:ext uri="{BB962C8B-B14F-4D97-AF65-F5344CB8AC3E}">
        <p14:creationId xmlns:p14="http://schemas.microsoft.com/office/powerpoint/2010/main" val="3103017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Probably the most important point that I want to make this evening is that whatever you do, don’t do it because it is the default option.  Whatever you choose, choose it because it is a proper researched and thought through choice.   Whether you are going to apply for a highly competitive apprenticeship scheme, spent fourteen months of your life on a gap year educating yourself outside the formal structures of school and university, or invest three years and borrow £50,000 to get a university degree, it is essential that you do your homework. Time spent in reconnaissance will certainly not be wasted.</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Much of what I am going to say now will apply largely to those of you who are planning to go to university in the UK – but it will also have relevance for anyone planning to go to university outside the UK or to pursue other career paths.  The specifics of what I am going to say deal with the coming UCAS cycle of applications in the autumn of 2019 for admission in the autumn of 2020. Most of you in this room will be applying in this cycle for five courses, awaiting your offers, and probably ending up with one firm offer and one insurance offer by the late spring of 2020 – I will explain the mechanics of this later.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31BE51A-BAF7-EF40-BC8B-0E9542B179D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sz="1200" kern="1200" dirty="0" smtClean="0">
                <a:solidFill>
                  <a:schemeClr val="tx1"/>
                </a:solidFill>
                <a:effectLst/>
                <a:latin typeface="+mn-lt"/>
                <a:ea typeface="+mn-ea"/>
                <a:cs typeface="+mn-cs"/>
              </a:rPr>
              <a:t>Firstly, course choice:  </a:t>
            </a:r>
          </a:p>
          <a:p>
            <a:r>
              <a:rPr lang="en-GB" sz="1200" kern="1200" dirty="0" smtClean="0">
                <a:solidFill>
                  <a:schemeClr val="tx1"/>
                </a:solidFill>
                <a:effectLst/>
                <a:latin typeface="+mn-lt"/>
                <a:ea typeface="+mn-ea"/>
                <a:cs typeface="+mn-cs"/>
              </a:rPr>
              <a:t>Some of you already have a very clear idea of what you want to do. For you the process you need to go through between now and September is one of refining your choice so that you find the right niche. Those of you who have</a:t>
            </a:r>
            <a:r>
              <a:rPr lang="en-GB" sz="1200" kern="1200" baseline="0" dirty="0" smtClean="0">
                <a:solidFill>
                  <a:schemeClr val="tx1"/>
                </a:solidFill>
                <a:effectLst/>
                <a:latin typeface="+mn-lt"/>
                <a:ea typeface="+mn-ea"/>
                <a:cs typeface="+mn-cs"/>
              </a:rPr>
              <a:t> attended various Medicine events</a:t>
            </a:r>
            <a:r>
              <a:rPr lang="en-GB" sz="1200" kern="1200" dirty="0" smtClean="0">
                <a:solidFill>
                  <a:schemeClr val="tx1"/>
                </a:solidFill>
                <a:effectLst/>
                <a:latin typeface="+mn-lt"/>
                <a:ea typeface="+mn-ea"/>
                <a:cs typeface="+mn-cs"/>
              </a:rPr>
              <a:t> will be able to use the guidance given there to match your GCSE and likely A Level, UKCAT and BMAT qualifications with the very varied criteria employed by medical schools for admission – and to decide what will be the best way to learn medicine for you.  If you know you want to read English, you will want to explore the different approaches to teaching and enjoying literature at different universities – to decide if you want a course offering a broad overview or if you want the chance to specialise in something like American literature, and maybe take up the opportunity to spend a year in the US.  </a:t>
            </a:r>
          </a:p>
          <a:p>
            <a:r>
              <a:rPr lang="en-GB" sz="1200" kern="1200" dirty="0" smtClean="0">
                <a:solidFill>
                  <a:schemeClr val="tx1"/>
                </a:solidFill>
                <a:effectLst/>
                <a:latin typeface="+mn-lt"/>
                <a:ea typeface="+mn-ea"/>
                <a:cs typeface="+mn-cs"/>
              </a:rPr>
              <a:t>Some of you will not have a definite career path in mind yet. There is no problem with that. If that is the case, choose to study something you will really love – going to university is about acquiring skills which you can deploy in any working context later in life.  There is an enormous range of jobs available for university graduates with a broad general education.  </a:t>
            </a:r>
          </a:p>
          <a:p>
            <a:r>
              <a:rPr lang="en-GB" sz="1200" kern="1200" dirty="0" smtClean="0">
                <a:solidFill>
                  <a:schemeClr val="tx1"/>
                </a:solidFill>
                <a:effectLst/>
                <a:latin typeface="+mn-lt"/>
                <a:ea typeface="+mn-ea"/>
                <a:cs typeface="+mn-cs"/>
              </a:rPr>
              <a:t>The UCAS website is your best starting point for choosing a range of courses, and then refining your choice.  It has a very valuable range of basic information and links to every one of the 38,000 different courses which you can apply to through UCAS.  There are many other good websites listed in the online Cheney UCAS booklet, which you can find on the Cheney website – an update for 2020 will</a:t>
            </a:r>
            <a:r>
              <a:rPr lang="en-GB" sz="1200" kern="1200" baseline="0" dirty="0" smtClean="0">
                <a:solidFill>
                  <a:schemeClr val="tx1"/>
                </a:solidFill>
                <a:effectLst/>
                <a:latin typeface="+mn-lt"/>
                <a:ea typeface="+mn-ea"/>
                <a:cs typeface="+mn-cs"/>
              </a:rPr>
              <a:t> appear in June</a:t>
            </a:r>
            <a:r>
              <a:rPr lang="en-GB" sz="1200" kern="1200" dirty="0" smtClean="0">
                <a:solidFill>
                  <a:schemeClr val="tx1"/>
                </a:solidFill>
                <a:effectLst/>
                <a:latin typeface="+mn-lt"/>
                <a:ea typeface="+mn-ea"/>
                <a:cs typeface="+mn-cs"/>
              </a:rPr>
              <a:t>. The most important thing is to identify the course or courses which are going to be right for you.  You will need to look carefully at the content of each course and how it is taught to confirm that it meets your interests and preferred way of learning. I am sceptical about league tables of teaching quality and student satisfaction – there is no harm in checking them out, but they are only a starting point.  You need to dig a bit deeper into the course information to get a better idea of its quality and suitability for you.  It is a very good idea to discuss your findings with your parents or carers, with older siblings and with other adults, including subject teachers who may also have useful advice.  You may want to consider doing Joint Honours or another course which allows you to take more than one subject – this can liberate you from the narrow specialism which is such a feature of English as supposed to US universities, though the experience of Cheney students suggests that Joint Honours can be demanding if both your subjects want more than 50% of your time.  </a:t>
            </a:r>
          </a:p>
          <a:p>
            <a:r>
              <a:rPr lang="en-GB" sz="1200" kern="1200" dirty="0" smtClean="0">
                <a:solidFill>
                  <a:schemeClr val="tx1"/>
                </a:solidFill>
                <a:effectLst/>
                <a:latin typeface="+mn-lt"/>
                <a:ea typeface="+mn-ea"/>
                <a:cs typeface="+mn-cs"/>
              </a:rPr>
              <a:t>Once you have identified courses which you like, it is then worth measuring them up against other criteria – is the university in the right geographical location for you, do you like the fact that it is a big city/small town/campus university, is the accommodation the kind you want, what does it cost, and what financial or other support can the university provide.   For some people a central London university is just the right place to be – as long as you don’t find yourself in a remote hall of residence near Heathrow.  Sheffield or Stirling would be much cheaper and much better if you like hill-walking or rock-climbing.  </a:t>
            </a:r>
          </a:p>
          <a:p>
            <a:r>
              <a:rPr lang="en-GB" sz="1200" kern="1200" dirty="0" smtClean="0">
                <a:solidFill>
                  <a:schemeClr val="tx1"/>
                </a:solidFill>
                <a:effectLst/>
                <a:latin typeface="+mn-lt"/>
                <a:ea typeface="+mn-ea"/>
                <a:cs typeface="+mn-cs"/>
              </a:rPr>
              <a:t>Of course the critical thing to check is that you are likely to meet the admissions requirements for your chosen courses.  It is entirely reasonable to make one or perhaps two of your choices aspirational ones. For example, if you get BBB in your UCAS Predictor/End of Year exams, it would fine to chose one course requiring ABB at A Level</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as long as your teachers felt that they could realistically predict you an A in at least one subject.  It would be wise also to make two or three choices which are more secure (perhaps BBB), including one which could act at an insurance choice (maybe BCC) if you do worse than expected at A</a:t>
            </a:r>
            <a:r>
              <a:rPr lang="en-GB" sz="1200" kern="1200" baseline="0" dirty="0" smtClean="0">
                <a:solidFill>
                  <a:schemeClr val="tx1"/>
                </a:solidFill>
                <a:effectLst/>
                <a:latin typeface="+mn-lt"/>
                <a:ea typeface="+mn-ea"/>
                <a:cs typeface="+mn-cs"/>
              </a:rPr>
              <a:t> Level</a:t>
            </a:r>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831BE51A-BAF7-EF40-BC8B-0E9542B179D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The UCAS Convention to which almost all Year </a:t>
            </a:r>
            <a:r>
              <a:rPr lang="en-GB" sz="1200" kern="1200" dirty="0" err="1" smtClean="0">
                <a:solidFill>
                  <a:schemeClr val="tx1"/>
                </a:solidFill>
                <a:effectLst/>
                <a:latin typeface="+mn-lt"/>
                <a:ea typeface="+mn-ea"/>
                <a:cs typeface="+mn-cs"/>
              </a:rPr>
              <a:t>Twelves</a:t>
            </a:r>
            <a:r>
              <a:rPr lang="en-GB" sz="1200" kern="1200" dirty="0" smtClean="0">
                <a:solidFill>
                  <a:schemeClr val="tx1"/>
                </a:solidFill>
                <a:effectLst/>
                <a:latin typeface="+mn-lt"/>
                <a:ea typeface="+mn-ea"/>
                <a:cs typeface="+mn-cs"/>
              </a:rPr>
              <a:t> are going tomorrow will be a very good way to sample what is on offer from a wide range of universities, and to talk to admissions staff.  The next step which will follow from this will be to go to individual Open Days – it isn’t necessary, or easily feasible, to visit all of the five universities which you can put down on your UCAS form, but I think it is a good idea to visit two different universities if you can.  This may require rather careful scheduling this year – Cheney’s internal UCAS Predictor/End of Year exams are in the week beginning Monday 3rd June and you must be here for them.  It is fine to go to Open Days by yourself but it can also be very helpful to visit with parents – most universities provide talks for parent visitors as well as for students.  Over and above the formal programme, it is very important to talk to as many staff and students as possible to establish how well the university looks after its undergraduates – you want to be certain that you are getting a really good deal for the £9,250 in fees which most universities charge annually.  I would be really interested in asking students how good the lectures are, how much personal contact they have with teaching staff, and how detailed the feedback is which they receive on written work.  It would also be really good to know about the onward career pathways of graduates.  UCAS offers the above advice to parents on how to support this process.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31BE51A-BAF7-EF40-BC8B-0E9542B179D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Another way to decide what you want to do is through Work Experience – officially this takes place in the week beginning Monday 10</a:t>
            </a:r>
            <a:r>
              <a:rPr lang="en-GB" sz="1200" kern="1200" baseline="30000" dirty="0" smtClean="0">
                <a:solidFill>
                  <a:schemeClr val="tx1"/>
                </a:solidFill>
                <a:latin typeface="+mn-lt"/>
                <a:ea typeface="+mn-ea"/>
                <a:cs typeface="+mn-cs"/>
              </a:rPr>
              <a:t>th</a:t>
            </a:r>
            <a:r>
              <a:rPr lang="en-GB" sz="1200" kern="1200" baseline="0" dirty="0" smtClean="0">
                <a:solidFill>
                  <a:schemeClr val="tx1"/>
                </a:solidFill>
                <a:latin typeface="+mn-lt"/>
                <a:ea typeface="+mn-ea"/>
                <a:cs typeface="+mn-cs"/>
              </a:rPr>
              <a:t> June. </a:t>
            </a:r>
            <a:r>
              <a:rPr lang="en-GB" sz="1200" kern="1200" dirty="0" smtClean="0">
                <a:solidFill>
                  <a:schemeClr val="tx1"/>
                </a:solidFill>
                <a:latin typeface="+mn-lt"/>
                <a:ea typeface="+mn-ea"/>
                <a:cs typeface="+mn-cs"/>
              </a:rPr>
              <a:t>Especially if you are planning on a vocational course like Medicine, Nursing, Teaching, Engineering or Law, it is very important that you demonstrate to universities that you have invested time in research and are not going to drop out because you made an uninformed and mistaken choice.  You had</a:t>
            </a:r>
            <a:r>
              <a:rPr lang="en-GB" sz="1200" kern="1200" baseline="0" dirty="0" smtClean="0">
                <a:solidFill>
                  <a:schemeClr val="tx1"/>
                </a:solidFill>
                <a:latin typeface="+mn-lt"/>
                <a:ea typeface="+mn-ea"/>
                <a:cs typeface="+mn-cs"/>
              </a:rPr>
              <a:t> the opportunity to write </a:t>
            </a:r>
            <a:r>
              <a:rPr lang="en-GB" sz="1200" kern="1200" dirty="0" smtClean="0">
                <a:solidFill>
                  <a:schemeClr val="tx1"/>
                </a:solidFill>
                <a:latin typeface="+mn-lt"/>
                <a:ea typeface="+mn-ea"/>
                <a:cs typeface="+mn-cs"/>
              </a:rPr>
              <a:t>CVs and covering letters in </a:t>
            </a:r>
            <a:r>
              <a:rPr lang="en-GB" sz="1200" kern="1200" dirty="0" err="1" smtClean="0">
                <a:solidFill>
                  <a:schemeClr val="tx1"/>
                </a:solidFill>
                <a:latin typeface="+mn-lt"/>
                <a:ea typeface="+mn-ea"/>
                <a:cs typeface="+mn-cs"/>
              </a:rPr>
              <a:t>supertutor</a:t>
            </a:r>
            <a:r>
              <a:rPr lang="en-GB" sz="1200" kern="1200" dirty="0" smtClean="0">
                <a:solidFill>
                  <a:schemeClr val="tx1"/>
                </a:solidFill>
                <a:latin typeface="+mn-lt"/>
                <a:ea typeface="+mn-ea"/>
                <a:cs typeface="+mn-cs"/>
              </a:rPr>
              <a:t> lessons</a:t>
            </a:r>
            <a:r>
              <a:rPr lang="en-GB" sz="1200" kern="1200" baseline="0" dirty="0" smtClean="0">
                <a:solidFill>
                  <a:schemeClr val="tx1"/>
                </a:solidFill>
                <a:latin typeface="+mn-lt"/>
                <a:ea typeface="+mn-ea"/>
                <a:cs typeface="+mn-cs"/>
              </a:rPr>
              <a:t> before the October half term.</a:t>
            </a:r>
            <a:r>
              <a:rPr lang="en-GB" sz="1200" kern="1200" dirty="0" smtClean="0">
                <a:solidFill>
                  <a:schemeClr val="tx1"/>
                </a:solidFill>
                <a:latin typeface="+mn-lt"/>
                <a:ea typeface="+mn-ea"/>
                <a:cs typeface="+mn-cs"/>
              </a:rPr>
              <a:t> Many of you have already contacted employers, carefully phoning in advance to make sure that your one side covering letter and mini-CV is directed to the right person.  Most people are very busy but most people also want to help young people entering their profession and will be ready to do so if it is clear that they have a good command of formal English – check and double-check your spelling etc. – and have done their homework about what their company actually does.  A student I worked with recently went to visit some of the projects completed by the firm she was applying to, and mentioned them in her letter.  Another student interested in Law went to sit in at the Crown Court and by talking to the court staff made contacts who have offered work experience.  If you are applying for a more general degree like English or Natural Sciences, there are a wide range of opportunities which will help to demonstrate your broad intellectual interests and ability to get stuck into things.  From the school perspective, any activity which will enrich your application, which is out of school, and which is unpaid will count as work experience. A private language exchange is an acceptable alternative to conventional work experience, for example. You don’t have to do all your work experience in one block – you could do a number of individual days shadowing people in possible areas of work.  </a:t>
            </a:r>
          </a:p>
          <a:p>
            <a:endParaRPr lang="en-GB" dirty="0"/>
          </a:p>
        </p:txBody>
      </p:sp>
      <p:sp>
        <p:nvSpPr>
          <p:cNvPr id="4" name="Slide Number Placeholder 3"/>
          <p:cNvSpPr>
            <a:spLocks noGrp="1"/>
          </p:cNvSpPr>
          <p:nvPr>
            <p:ph type="sldNum" sz="quarter" idx="10"/>
          </p:nvPr>
        </p:nvSpPr>
        <p:spPr/>
        <p:txBody>
          <a:bodyPr/>
          <a:lstStyle/>
          <a:p>
            <a:fld id="{831BE51A-BAF7-EF40-BC8B-0E9542B179D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sz="1200" kern="1200" dirty="0" smtClean="0">
                <a:solidFill>
                  <a:schemeClr val="tx1"/>
                </a:solidFill>
                <a:effectLst/>
                <a:latin typeface="+mn-lt"/>
                <a:ea typeface="+mn-ea"/>
                <a:cs typeface="+mn-cs"/>
              </a:rPr>
              <a:t>Once you have decided what courses you would like to apply for, the next step is to finalise your 4000 character, five paragraph, one side personal statement.  You only get to put one personal statement on your application form, so it will need to be relevant to all the five courses which you are applying for.  This can be awkward if you are applying for History and Politics at Newcastle but History and Sociology at Manchester.  Individual universities don’t know where else you have applied to, or for what, but they are broadly happy with the idea that applicants won’t necessarily apply for the same courses at each of their five choices, so it is fine for your Personal Statement to be about broad areas of interest rather than specific courses.  On the other hand, if, for example, you are applying for Geography at five different institutions, then it is obviously easier to talk very specifically about Geography as a course.  </a:t>
            </a:r>
          </a:p>
          <a:p>
            <a:r>
              <a:rPr lang="en-GB" sz="1200" kern="1200" dirty="0" smtClean="0">
                <a:solidFill>
                  <a:schemeClr val="tx1"/>
                </a:solidFill>
                <a:effectLst/>
                <a:latin typeface="+mn-lt"/>
                <a:ea typeface="+mn-ea"/>
                <a:cs typeface="+mn-cs"/>
              </a:rPr>
              <a:t>We will spend our</a:t>
            </a:r>
            <a:r>
              <a:rPr lang="en-GB" sz="1200" kern="1200" baseline="0" dirty="0" smtClean="0">
                <a:solidFill>
                  <a:schemeClr val="tx1"/>
                </a:solidFill>
                <a:effectLst/>
                <a:latin typeface="+mn-lt"/>
                <a:ea typeface="+mn-ea"/>
                <a:cs typeface="+mn-cs"/>
              </a:rPr>
              <a:t> next </a:t>
            </a:r>
            <a:r>
              <a:rPr lang="en-GB" sz="1200" kern="1200" baseline="0" dirty="0" err="1" smtClean="0">
                <a:solidFill>
                  <a:schemeClr val="tx1"/>
                </a:solidFill>
                <a:effectLst/>
                <a:latin typeface="+mn-lt"/>
                <a:ea typeface="+mn-ea"/>
                <a:cs typeface="+mn-cs"/>
              </a:rPr>
              <a:t>Supertutor</a:t>
            </a:r>
            <a:r>
              <a:rPr lang="en-GB" sz="1200" kern="1200" baseline="0" dirty="0" smtClean="0">
                <a:solidFill>
                  <a:schemeClr val="tx1"/>
                </a:solidFill>
                <a:effectLst/>
                <a:latin typeface="+mn-lt"/>
                <a:ea typeface="+mn-ea"/>
                <a:cs typeface="+mn-cs"/>
              </a:rPr>
              <a:t> lessons</a:t>
            </a:r>
            <a:r>
              <a:rPr lang="en-GB" sz="1200" kern="1200" dirty="0" smtClean="0">
                <a:solidFill>
                  <a:schemeClr val="tx1"/>
                </a:solidFill>
                <a:effectLst/>
                <a:latin typeface="+mn-lt"/>
                <a:ea typeface="+mn-ea"/>
                <a:cs typeface="+mn-cs"/>
              </a:rPr>
              <a:t> writing draft Personal Statements, with the support of your </a:t>
            </a:r>
            <a:r>
              <a:rPr lang="en-GB" sz="1200" kern="1200" dirty="0" err="1" smtClean="0">
                <a:solidFill>
                  <a:schemeClr val="tx1"/>
                </a:solidFill>
                <a:effectLst/>
                <a:latin typeface="+mn-lt"/>
                <a:ea typeface="+mn-ea"/>
                <a:cs typeface="+mn-cs"/>
              </a:rPr>
              <a:t>supertutors</a:t>
            </a:r>
            <a:r>
              <a:rPr lang="en-GB" sz="1200" kern="1200" dirty="0" smtClean="0">
                <a:solidFill>
                  <a:schemeClr val="tx1"/>
                </a:solidFill>
                <a:effectLst/>
                <a:latin typeface="+mn-lt"/>
                <a:ea typeface="+mn-ea"/>
                <a:cs typeface="+mn-cs"/>
              </a:rPr>
              <a:t>.  The most important thing that you will need to show in your 4,000 character Personal Statement is that you are interested in the course which you have chosen, and that you are a self-reliant and independent student ready for university study.  The best way to do this is to make sure that you provide specific examples of all the things which you have done and can offer.  It is important to remember than admissions tutors and staff read very large numbers of personal statements, very quickly. They need to decide whether you are worth an offer in less than a minute.  General statements about your love of a subject or of ‘reading’ do not make their job any easier – they can already infer that you love their subject because you have applied to spend three years studying it, and it should be assumed that you enjoy reading if you plan taking a course which will require you to read for at least twenty hours a week.  It is very important to demonstrate that you have already pursued your chosen subject independently and in depth, and that you have really thought about it. </a:t>
            </a:r>
            <a:r>
              <a:rPr lang="en-GB" sz="1200" kern="1200" baseline="0" dirty="0" smtClean="0">
                <a:solidFill>
                  <a:schemeClr val="tx1"/>
                </a:solidFill>
                <a:effectLst/>
                <a:latin typeface="+mn-lt"/>
                <a:ea typeface="+mn-ea"/>
                <a:cs typeface="+mn-cs"/>
              </a:rPr>
              <a:t> Y</a:t>
            </a:r>
            <a:r>
              <a:rPr lang="en-GB" sz="1200" kern="1200" dirty="0" smtClean="0">
                <a:solidFill>
                  <a:schemeClr val="tx1"/>
                </a:solidFill>
                <a:effectLst/>
                <a:latin typeface="+mn-lt"/>
                <a:ea typeface="+mn-ea"/>
                <a:cs typeface="+mn-cs"/>
              </a:rPr>
              <a:t>ou don’t have to have had any special advantages in life to do this.  It cuts no ice to say – in a Biology or Geography Personal Statement – that you have been to the Great Barrier Reef.   You have to say something informed about how to tackle the threats to the reef caused by climate change, or something interesting about how it works as an ecosystem.  It would be just as, if not more, impressive to explain your fieldwork helping to investigate some of the 222 species of bee and wasp and the 992 kinds of beetles identified in Shotover Country Park.  </a:t>
            </a:r>
          </a:p>
          <a:p>
            <a:r>
              <a:rPr lang="en-GB" sz="1200" kern="1200" dirty="0" smtClean="0">
                <a:solidFill>
                  <a:schemeClr val="tx1"/>
                </a:solidFill>
                <a:effectLst/>
                <a:latin typeface="+mn-lt"/>
                <a:ea typeface="+mn-ea"/>
                <a:cs typeface="+mn-cs"/>
              </a:rPr>
              <a:t>Fully two-thirds of your Personal Statement should be about your chosen course and how your A Levels and independent study prepare you for it.  The other third can be about your other interests and activities – if they suggest that you have good time management, stamina, broad interests, and will contribute a lot to your university, they will certainly strengthen your application.  </a:t>
            </a:r>
          </a:p>
          <a:p>
            <a:endParaRPr lang="en-GB" dirty="0"/>
          </a:p>
        </p:txBody>
      </p:sp>
      <p:sp>
        <p:nvSpPr>
          <p:cNvPr id="4" name="Slide Number Placeholder 3"/>
          <p:cNvSpPr>
            <a:spLocks noGrp="1"/>
          </p:cNvSpPr>
          <p:nvPr>
            <p:ph type="sldNum" sz="quarter" idx="10"/>
          </p:nvPr>
        </p:nvSpPr>
        <p:spPr/>
        <p:txBody>
          <a:bodyPr/>
          <a:lstStyle/>
          <a:p>
            <a:fld id="{831BE51A-BAF7-EF40-BC8B-0E9542B179D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9F106D4-F0BC-B34E-A6ED-F705F0D3A229}" type="datetimeFigureOut">
              <a:rPr lang="en-US" smtClean="0"/>
              <a:pPr/>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DB56A-960A-3446-AB25-C374E825239F}" type="slidenum">
              <a:rPr lang="en-US" smtClean="0"/>
              <a:pPr/>
              <a:t>‹#›</a:t>
            </a:fld>
            <a:endParaRPr lang="en-US"/>
          </a:p>
        </p:txBody>
      </p:sp>
    </p:spTree>
    <p:extLst>
      <p:ext uri="{BB962C8B-B14F-4D97-AF65-F5344CB8AC3E}">
        <p14:creationId xmlns:p14="http://schemas.microsoft.com/office/powerpoint/2010/main" val="1251871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9F106D4-F0BC-B34E-A6ED-F705F0D3A229}" type="datetimeFigureOut">
              <a:rPr lang="en-US" smtClean="0"/>
              <a:pPr/>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DB56A-960A-3446-AB25-C374E825239F}" type="slidenum">
              <a:rPr lang="en-US" smtClean="0"/>
              <a:pPr/>
              <a:t>‹#›</a:t>
            </a:fld>
            <a:endParaRPr lang="en-US"/>
          </a:p>
        </p:txBody>
      </p:sp>
    </p:spTree>
    <p:extLst>
      <p:ext uri="{BB962C8B-B14F-4D97-AF65-F5344CB8AC3E}">
        <p14:creationId xmlns:p14="http://schemas.microsoft.com/office/powerpoint/2010/main" val="4050386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9F106D4-F0BC-B34E-A6ED-F705F0D3A229}" type="datetimeFigureOut">
              <a:rPr lang="en-US" smtClean="0"/>
              <a:pPr/>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DB56A-960A-3446-AB25-C374E825239F}" type="slidenum">
              <a:rPr lang="en-US" smtClean="0"/>
              <a:pPr/>
              <a:t>‹#›</a:t>
            </a:fld>
            <a:endParaRPr lang="en-US"/>
          </a:p>
        </p:txBody>
      </p:sp>
    </p:spTree>
    <p:extLst>
      <p:ext uri="{BB962C8B-B14F-4D97-AF65-F5344CB8AC3E}">
        <p14:creationId xmlns:p14="http://schemas.microsoft.com/office/powerpoint/2010/main" val="1875580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 SG1">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solidFill>
                  <a:srgbClr val="FF0000"/>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600200"/>
            <a:ext cx="4834880" cy="4525963"/>
          </a:xfrm>
        </p:spPr>
        <p:txBody>
          <a:bodyPr/>
          <a:lstStyle>
            <a:lvl1pPr>
              <a:buFont typeface="Arial" pitchFamily="34" charset="0"/>
              <a:buChar char="•"/>
              <a:defRPr sz="2800"/>
            </a:lvl1pPr>
            <a:lvl2pPr>
              <a:buFont typeface="Arial" pitchFamily="34" charset="0"/>
              <a:buChar char="•"/>
              <a:defRPr sz="2400"/>
            </a:lvl2pPr>
            <a:lvl3pPr>
              <a:buFont typeface="Arial" pitchFamily="34" charset="0"/>
              <a:buChar char="•"/>
              <a:defRPr sz="2000"/>
            </a:lvl3pPr>
            <a:lvl4pPr>
              <a:buFont typeface="Arial" pitchFamily="34" charset="0"/>
              <a:buChar char="•"/>
              <a:defRPr/>
            </a:lvl4pPr>
            <a:lvl5pP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4"/>
          <p:cNvPicPr>
            <a:picLocks noChangeAspect="1" noChangeArrowheads="1"/>
          </p:cNvPicPr>
          <p:nvPr userDrawn="1"/>
        </p:nvPicPr>
        <p:blipFill>
          <a:blip r:embed="rId2" cstate="print"/>
          <a:srcRect/>
          <a:stretch>
            <a:fillRect/>
          </a:stretch>
        </p:blipFill>
        <p:spPr bwMode="auto">
          <a:xfrm>
            <a:off x="5364088" y="2615646"/>
            <a:ext cx="3600457" cy="1483705"/>
          </a:xfrm>
          <a:prstGeom prst="rect">
            <a:avLst/>
          </a:prstGeom>
          <a:noFill/>
          <a:ln w="9525">
            <a:noFill/>
            <a:miter lim="800000"/>
            <a:headEnd/>
            <a:tailEnd/>
          </a:ln>
          <a:effectLst/>
        </p:spPr>
      </p:pic>
      <p:sp>
        <p:nvSpPr>
          <p:cNvPr id="9" name="Content Placeholder 2"/>
          <p:cNvSpPr>
            <a:spLocks noGrp="1"/>
          </p:cNvSpPr>
          <p:nvPr>
            <p:ph idx="13" hasCustomPrompt="1"/>
          </p:nvPr>
        </p:nvSpPr>
        <p:spPr>
          <a:xfrm>
            <a:off x="5508104" y="2780928"/>
            <a:ext cx="2952328" cy="1152128"/>
          </a:xfrm>
        </p:spPr>
        <p:txBody>
          <a:bodyPr anchor="ctr" anchorCtr="0">
            <a:normAutofit/>
          </a:bodyPr>
          <a:lstStyle>
            <a:lvl1pPr marL="0" indent="0">
              <a:buFont typeface="Arial" pitchFamily="34" charset="0"/>
              <a:buNone/>
              <a:defRPr sz="2000">
                <a:solidFill>
                  <a:schemeClr val="bg1"/>
                </a:solidFill>
              </a:defRPr>
            </a:lvl1pPr>
            <a:lvl2pPr>
              <a:buFont typeface="Arial" pitchFamily="34" charset="0"/>
              <a:buChar char="•"/>
              <a:defRPr sz="2400"/>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smtClean="0"/>
              <a:t>Click to edit text</a:t>
            </a:r>
          </a:p>
        </p:txBody>
      </p:sp>
      <p:pic>
        <p:nvPicPr>
          <p:cNvPr id="10" name="Picture 4" descr="C:\Users\Cader Rattray\Desktop\UCAS-Left_aligned-White_box-Keyline-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301110"/>
            <a:ext cx="1521328" cy="43466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42376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9F106D4-F0BC-B34E-A6ED-F705F0D3A229}" type="datetimeFigureOut">
              <a:rPr lang="en-US" smtClean="0"/>
              <a:pPr/>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DB56A-960A-3446-AB25-C374E825239F}" type="slidenum">
              <a:rPr lang="en-US" smtClean="0"/>
              <a:pPr/>
              <a:t>‹#›</a:t>
            </a:fld>
            <a:endParaRPr lang="en-US"/>
          </a:p>
        </p:txBody>
      </p:sp>
    </p:spTree>
    <p:extLst>
      <p:ext uri="{BB962C8B-B14F-4D97-AF65-F5344CB8AC3E}">
        <p14:creationId xmlns:p14="http://schemas.microsoft.com/office/powerpoint/2010/main" val="15911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9F106D4-F0BC-B34E-A6ED-F705F0D3A229}" type="datetimeFigureOut">
              <a:rPr lang="en-US" smtClean="0"/>
              <a:pPr/>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DB56A-960A-3446-AB25-C374E825239F}" type="slidenum">
              <a:rPr lang="en-US" smtClean="0"/>
              <a:pPr/>
              <a:t>‹#›</a:t>
            </a:fld>
            <a:endParaRPr lang="en-US"/>
          </a:p>
        </p:txBody>
      </p:sp>
    </p:spTree>
    <p:extLst>
      <p:ext uri="{BB962C8B-B14F-4D97-AF65-F5344CB8AC3E}">
        <p14:creationId xmlns:p14="http://schemas.microsoft.com/office/powerpoint/2010/main" val="1750982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9F106D4-F0BC-B34E-A6ED-F705F0D3A229}" type="datetimeFigureOut">
              <a:rPr lang="en-US" smtClean="0"/>
              <a:pPr/>
              <a:t>3/13/2019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DB56A-960A-3446-AB25-C374E825239F}" type="slidenum">
              <a:rPr lang="en-US" smtClean="0"/>
              <a:pPr/>
              <a:t>‹#›</a:t>
            </a:fld>
            <a:endParaRPr lang="en-US"/>
          </a:p>
        </p:txBody>
      </p:sp>
    </p:spTree>
    <p:extLst>
      <p:ext uri="{BB962C8B-B14F-4D97-AF65-F5344CB8AC3E}">
        <p14:creationId xmlns:p14="http://schemas.microsoft.com/office/powerpoint/2010/main" val="331726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9F106D4-F0BC-B34E-A6ED-F705F0D3A229}" type="datetimeFigureOut">
              <a:rPr lang="en-US" smtClean="0"/>
              <a:pPr/>
              <a:t>3/13/2019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DB56A-960A-3446-AB25-C374E825239F}" type="slidenum">
              <a:rPr lang="en-US" smtClean="0"/>
              <a:pPr/>
              <a:t>‹#›</a:t>
            </a:fld>
            <a:endParaRPr lang="en-US"/>
          </a:p>
        </p:txBody>
      </p:sp>
    </p:spTree>
    <p:extLst>
      <p:ext uri="{BB962C8B-B14F-4D97-AF65-F5344CB8AC3E}">
        <p14:creationId xmlns:p14="http://schemas.microsoft.com/office/powerpoint/2010/main" val="1706399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9F106D4-F0BC-B34E-A6ED-F705F0D3A229}" type="datetimeFigureOut">
              <a:rPr lang="en-US" smtClean="0"/>
              <a:pPr/>
              <a:t>3/13/2019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DB56A-960A-3446-AB25-C374E825239F}" type="slidenum">
              <a:rPr lang="en-US" smtClean="0"/>
              <a:pPr/>
              <a:t>‹#›</a:t>
            </a:fld>
            <a:endParaRPr lang="en-US"/>
          </a:p>
        </p:txBody>
      </p:sp>
    </p:spTree>
    <p:extLst>
      <p:ext uri="{BB962C8B-B14F-4D97-AF65-F5344CB8AC3E}">
        <p14:creationId xmlns:p14="http://schemas.microsoft.com/office/powerpoint/2010/main" val="3140608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F106D4-F0BC-B34E-A6ED-F705F0D3A229}" type="datetimeFigureOut">
              <a:rPr lang="en-US" smtClean="0"/>
              <a:pPr/>
              <a:t>3/13/2019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DB56A-960A-3446-AB25-C374E825239F}" type="slidenum">
              <a:rPr lang="en-US" smtClean="0"/>
              <a:pPr/>
              <a:t>‹#›</a:t>
            </a:fld>
            <a:endParaRPr lang="en-US"/>
          </a:p>
        </p:txBody>
      </p:sp>
    </p:spTree>
    <p:extLst>
      <p:ext uri="{BB962C8B-B14F-4D97-AF65-F5344CB8AC3E}">
        <p14:creationId xmlns:p14="http://schemas.microsoft.com/office/powerpoint/2010/main" val="1486514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9F106D4-F0BC-B34E-A6ED-F705F0D3A229}" type="datetimeFigureOut">
              <a:rPr lang="en-US" smtClean="0"/>
              <a:pPr/>
              <a:t>3/13/2019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DB56A-960A-3446-AB25-C374E825239F}" type="slidenum">
              <a:rPr lang="en-US" smtClean="0"/>
              <a:pPr/>
              <a:t>‹#›</a:t>
            </a:fld>
            <a:endParaRPr lang="en-US"/>
          </a:p>
        </p:txBody>
      </p:sp>
    </p:spTree>
    <p:extLst>
      <p:ext uri="{BB962C8B-B14F-4D97-AF65-F5344CB8AC3E}">
        <p14:creationId xmlns:p14="http://schemas.microsoft.com/office/powerpoint/2010/main" val="3450402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9F106D4-F0BC-B34E-A6ED-F705F0D3A229}" type="datetimeFigureOut">
              <a:rPr lang="en-US" smtClean="0"/>
              <a:pPr/>
              <a:t>3/13/2019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DB56A-960A-3446-AB25-C374E825239F}" type="slidenum">
              <a:rPr lang="en-US" smtClean="0"/>
              <a:pPr/>
              <a:t>‹#›</a:t>
            </a:fld>
            <a:endParaRPr lang="en-US"/>
          </a:p>
        </p:txBody>
      </p:sp>
    </p:spTree>
    <p:extLst>
      <p:ext uri="{BB962C8B-B14F-4D97-AF65-F5344CB8AC3E}">
        <p14:creationId xmlns:p14="http://schemas.microsoft.com/office/powerpoint/2010/main" val="2732978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F106D4-F0BC-B34E-A6ED-F705F0D3A229}" type="datetimeFigureOut">
              <a:rPr lang="en-US" smtClean="0"/>
              <a:pPr/>
              <a:t>3/13/2019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DB56A-960A-3446-AB25-C374E825239F}" type="slidenum">
              <a:rPr lang="en-US" smtClean="0"/>
              <a:pPr/>
              <a:t>‹#›</a:t>
            </a:fld>
            <a:endParaRPr lang="en-US"/>
          </a:p>
        </p:txBody>
      </p:sp>
    </p:spTree>
    <p:extLst>
      <p:ext uri="{BB962C8B-B14F-4D97-AF65-F5344CB8AC3E}">
        <p14:creationId xmlns:p14="http://schemas.microsoft.com/office/powerpoint/2010/main" val="1215599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17.jpg"/><Relationship Id="rId13" Type="http://schemas.openxmlformats.org/officeDocument/2006/relationships/image" Target="../media/image22.png"/><Relationship Id="rId3" Type="http://schemas.openxmlformats.org/officeDocument/2006/relationships/image" Target="../media/image12.jpeg"/><Relationship Id="rId7" Type="http://schemas.openxmlformats.org/officeDocument/2006/relationships/image" Target="../media/image16.jpg"/><Relationship Id="rId12" Type="http://schemas.openxmlformats.org/officeDocument/2006/relationships/image" Target="../media/image21.jpe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g"/><Relationship Id="rId10" Type="http://schemas.openxmlformats.org/officeDocument/2006/relationships/image" Target="../media/image19.jpg"/><Relationship Id="rId4" Type="http://schemas.openxmlformats.org/officeDocument/2006/relationships/image" Target="../media/image13.jpeg"/><Relationship Id="rId9"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www.gov.uk/disabled-students-allowances-dsas"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e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 Id="rId14" Type="http://schemas.openxmlformats.org/officeDocument/2006/relationships/image" Target="../media/image39.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hyperlink" Target="http://www.unipodadvice.com/" TargetMode="External"/><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hyperlink" Target="http://www.practitioners.slc.co.uk/resources/201516-resources/resources-to-share-with-parents.aspx"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5jQ3MJgdkJY"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bbc.co.uk/programmes/b05xhwr2"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3.jpeg"/><Relationship Id="rId4" Type="http://schemas.openxmlformats.org/officeDocument/2006/relationships/hyperlink" Target="http://www.bbc.co.uk/programmes/b013fmcn"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7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7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14833"/>
            <a:ext cx="7772400" cy="1470025"/>
          </a:xfrm>
        </p:spPr>
        <p:style>
          <a:lnRef idx="2">
            <a:schemeClr val="accent2"/>
          </a:lnRef>
          <a:fillRef idx="1">
            <a:schemeClr val="lt1"/>
          </a:fillRef>
          <a:effectRef idx="0">
            <a:schemeClr val="accent2"/>
          </a:effectRef>
          <a:fontRef idx="minor">
            <a:schemeClr val="dk1"/>
          </a:fontRef>
        </p:style>
        <p:txBody>
          <a:bodyPr>
            <a:normAutofit/>
          </a:bodyPr>
          <a:lstStyle/>
          <a:p>
            <a:r>
              <a:rPr lang="en-US" b="1" dirty="0" smtClean="0"/>
              <a:t>Welcome to the UCAS, Gap Year and Careers Information Evening</a:t>
            </a:r>
            <a:endParaRPr lang="en-US" b="1" dirty="0"/>
          </a:p>
        </p:txBody>
      </p:sp>
      <p:sp>
        <p:nvSpPr>
          <p:cNvPr id="3" name="Subtitle 2"/>
          <p:cNvSpPr>
            <a:spLocks noGrp="1"/>
          </p:cNvSpPr>
          <p:nvPr>
            <p:ph type="subTitle" idx="1"/>
          </p:nvPr>
        </p:nvSpPr>
        <p:spPr>
          <a:solidFill>
            <a:srgbClr val="92D050"/>
          </a:solidFill>
        </p:spPr>
        <p:txBody>
          <a:bodyPr>
            <a:normAutofit fontScale="92500" lnSpcReduction="10000"/>
          </a:bodyPr>
          <a:lstStyle/>
          <a:p>
            <a:r>
              <a:rPr lang="en-US" dirty="0" smtClean="0">
                <a:solidFill>
                  <a:schemeClr val="tx1"/>
                </a:solidFill>
              </a:rPr>
              <a:t>Please help yourselves to refreshments and browse through the prospectuses or use the iPads</a:t>
            </a:r>
            <a:r>
              <a:rPr lang="en-GB" dirty="0" smtClean="0">
                <a:solidFill>
                  <a:schemeClr val="tx1"/>
                </a:solidFill>
              </a:rPr>
              <a:t> </a:t>
            </a:r>
            <a:r>
              <a:rPr lang="en-US" dirty="0" smtClean="0">
                <a:solidFill>
                  <a:schemeClr val="tx1"/>
                </a:solidFill>
              </a:rPr>
              <a:t>to visit university websites</a:t>
            </a:r>
            <a:endParaRPr lang="en-US" dirty="0">
              <a:solidFill>
                <a:schemeClr val="tx1"/>
              </a:solidFill>
            </a:endParaRPr>
          </a:p>
        </p:txBody>
      </p:sp>
      <p:pic>
        <p:nvPicPr>
          <p:cNvPr id="73730" name="Picture 2" descr="http://mm.gmstatic.net/120/945104.jpg"/>
          <p:cNvPicPr>
            <a:picLocks noChangeAspect="1" noChangeArrowheads="1"/>
          </p:cNvPicPr>
          <p:nvPr/>
        </p:nvPicPr>
        <p:blipFill>
          <a:blip r:embed="rId3"/>
          <a:srcRect/>
          <a:stretch>
            <a:fillRect/>
          </a:stretch>
        </p:blipFill>
        <p:spPr bwMode="auto">
          <a:xfrm>
            <a:off x="4099377" y="405521"/>
            <a:ext cx="945247" cy="1724904"/>
          </a:xfrm>
          <a:prstGeom prst="rect">
            <a:avLst/>
          </a:prstGeom>
          <a:noFill/>
        </p:spPr>
      </p:pic>
    </p:spTree>
    <p:extLst>
      <p:ext uri="{BB962C8B-B14F-4D97-AF65-F5344CB8AC3E}">
        <p14:creationId xmlns:p14="http://schemas.microsoft.com/office/powerpoint/2010/main" val="2246970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79413" y="0"/>
            <a:ext cx="8764587" cy="6858000"/>
          </a:xfrm>
        </p:spPr>
        <p:txBody>
          <a:bodyPr>
            <a:noAutofit/>
          </a:bodyPr>
          <a:lstStyle/>
          <a:p>
            <a:pPr marL="0" indent="0">
              <a:lnSpc>
                <a:spcPct val="120000"/>
              </a:lnSpc>
              <a:buNone/>
            </a:pPr>
            <a:r>
              <a:rPr lang="en-GB" sz="1800" dirty="0" smtClean="0"/>
              <a:t>I would like to study </a:t>
            </a:r>
            <a:r>
              <a:rPr lang="en-GB" sz="1800" b="1" dirty="0" smtClean="0"/>
              <a:t>computer science </a:t>
            </a:r>
            <a:r>
              <a:rPr lang="en-GB" sz="1800" dirty="0" smtClean="0"/>
              <a:t>because it is something I enjoy doing - there is a lot of freedom to create programs my own way. I participated in a Villiers Park course on Computer Science and I was particularly interested in the sessions we did on computer graphics in OpenGL. I used python to program balls to bounce as if they were affected by gravity. Another interesting feature was computer security and cryptography; I heard a lecture on the use of codes in computing, especially the use of an asymmetric cipher in communication. We also visited Bletchley Park and saw Colossus and Turing  Machines working whilst hearing a talk of how they were used to crack codes such as Lorenz and Enigma. I read further on this topic. "The Code Book" by Simon Singh was especially interesting since it delved into modern computer cryptography such as Pretty Good Privacy (PGP) and particularly quantum computing, a topic I heard a lecture on at a Bristol Open Day. I was accepted to take part in four weeks' work experience organised by the Nuffield Foundation. My placement was in Milton Park at </a:t>
            </a:r>
            <a:r>
              <a:rPr lang="en-GB" sz="1800" dirty="0" err="1" smtClean="0"/>
              <a:t>Sensium</a:t>
            </a:r>
            <a:r>
              <a:rPr lang="en-GB" sz="1800" dirty="0" smtClean="0"/>
              <a:t> Healthcare. I was tasked to design a model, using C#, which showed how various low power radios connect to frequency channels and  how they interact with other radios to avoid colliding on the same frequency and causing interference. I designed the model and presented it to the team I was working with. From that  I created the model as a computer application. I completed the original design early. This  meant I could add additional features and they have asked me to return in January to show the model in more detail. It is exciting to know my model will be useful.</a:t>
            </a:r>
            <a:br>
              <a:rPr lang="en-GB" sz="1800" dirty="0" smtClean="0"/>
            </a:br>
            <a:endParaRPr lang="en-GB" sz="1800" dirty="0"/>
          </a:p>
        </p:txBody>
      </p:sp>
    </p:spTree>
    <p:extLst>
      <p:ext uri="{BB962C8B-B14F-4D97-AF65-F5344CB8AC3E}">
        <p14:creationId xmlns:p14="http://schemas.microsoft.com/office/powerpoint/2010/main" val="1358331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8812"/>
            <a:ext cx="8947052" cy="6463308"/>
          </a:xfrm>
          <a:prstGeom prst="rect">
            <a:avLst/>
          </a:prstGeom>
        </p:spPr>
        <p:txBody>
          <a:bodyPr wrap="square">
            <a:spAutoFit/>
          </a:bodyPr>
          <a:lstStyle/>
          <a:p>
            <a:r>
              <a:rPr lang="en-GB" dirty="0" smtClean="0"/>
              <a:t>My decision to apply for degrees in </a:t>
            </a:r>
            <a:r>
              <a:rPr lang="en-GB" b="1" dirty="0" smtClean="0"/>
              <a:t>Economics</a:t>
            </a:r>
            <a:r>
              <a:rPr lang="en-GB" dirty="0" smtClean="0"/>
              <a:t> has stemmed from talking to employees at major firms such as Deloitte, Ernst and Young and </a:t>
            </a:r>
            <a:r>
              <a:rPr lang="en-GB" dirty="0" err="1" smtClean="0"/>
              <a:t>Mazars</a:t>
            </a:r>
            <a:r>
              <a:rPr lang="en-GB" dirty="0" smtClean="0"/>
              <a:t>. While visiting the KPMG offices in Canary  Wharf I enjoyed the corporate, professional and competitive environment there and my ambition is to work for one of the top ten firms. My sister works in one of the leading professional service firms and seeing her work and talking to her has given me a good grounding in how to cope and be successful in the professional service sector. There are many service lines such as auditing, tax, advising and transaction within accountancy and an understanding of economics is fundamental to being successful at performing those roles. I enjoy mathematical and statistical tasks and most of all enjoy working as part of a team. I wholeheartedly believe that the skills I have developed at A Level and the strengths I already have can be transferred and maximized at degree level.</a:t>
            </a:r>
            <a:br>
              <a:rPr lang="en-GB" dirty="0" smtClean="0"/>
            </a:br>
            <a:r>
              <a:rPr lang="en-GB" dirty="0" smtClean="0"/>
              <a:t> My A Level in Economics will help me have a sufficient grounding in theoretical and practical</a:t>
            </a:r>
            <a:br>
              <a:rPr lang="en-GB" dirty="0" smtClean="0"/>
            </a:br>
            <a:r>
              <a:rPr lang="en-GB" dirty="0" smtClean="0"/>
              <a:t>aspects of business. My eagerness to learn about economics and especially its effects on</a:t>
            </a:r>
            <a:br>
              <a:rPr lang="en-GB" dirty="0" smtClean="0"/>
            </a:br>
            <a:r>
              <a:rPr lang="en-GB" dirty="0" smtClean="0"/>
              <a:t>society has led me to do further reading and attend talks. I have read "Poor Economics" and</a:t>
            </a:r>
            <a:br>
              <a:rPr lang="en-GB" dirty="0" smtClean="0"/>
            </a:br>
            <a:r>
              <a:rPr lang="en-GB" dirty="0" smtClean="0"/>
              <a:t>"The Spirit Level". These have taught me about the obstacles, consequences and possible</a:t>
            </a:r>
            <a:br>
              <a:rPr lang="en-GB" dirty="0" smtClean="0"/>
            </a:br>
            <a:r>
              <a:rPr lang="en-GB" dirty="0" smtClean="0"/>
              <a:t>solutions to social inequality in LEDC and MEDC countries. I have attended talks by Tim</a:t>
            </a:r>
            <a:br>
              <a:rPr lang="en-GB" dirty="0" smtClean="0"/>
            </a:br>
            <a:r>
              <a:rPr lang="en-GB" dirty="0" err="1" smtClean="0"/>
              <a:t>Harford</a:t>
            </a:r>
            <a:r>
              <a:rPr lang="en-GB" dirty="0" smtClean="0"/>
              <a:t> and Robert </a:t>
            </a:r>
            <a:r>
              <a:rPr lang="en-GB" dirty="0" err="1" smtClean="0"/>
              <a:t>Peston</a:t>
            </a:r>
            <a:r>
              <a:rPr lang="en-GB" dirty="0" smtClean="0"/>
              <a:t>, and I learned the extent to which the global economy has recovered from the 2008 economic crash and the expected progress of it and the correlation between inflation and unemployment through the Bill Phillips curve. The recent event of the accounting error which caused Tesco to understate their profits for some years resulting in a profit  scandal interests me because I would like to find out how Deloitte investigates this case and how Tesco recovers from this.</a:t>
            </a:r>
            <a:br>
              <a:rPr lang="en-GB" dirty="0" smtClean="0"/>
            </a:b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757130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rgbClr val="000000"/>
                </a:solidFill>
                <a:effectLst/>
                <a:latin typeface="Arial" pitchFamily="34" charset="0"/>
                <a:ea typeface="Calibri" pitchFamily="34" charset="0"/>
                <a:cs typeface="Arial" pitchFamily="34" charset="0"/>
              </a:rPr>
              <a:t>In the last two years my interest in </a:t>
            </a:r>
            <a:r>
              <a:rPr kumimoji="0" lang="en-GB" b="1" i="0" u="none" strike="noStrike" cap="none" normalizeH="0" baseline="0" dirty="0" smtClean="0">
                <a:ln>
                  <a:noFill/>
                </a:ln>
                <a:solidFill>
                  <a:srgbClr val="000000"/>
                </a:solidFill>
                <a:effectLst/>
                <a:latin typeface="Arial" pitchFamily="34" charset="0"/>
                <a:ea typeface="Calibri" pitchFamily="34" charset="0"/>
                <a:cs typeface="Arial" pitchFamily="34" charset="0"/>
              </a:rPr>
              <a:t>geography</a:t>
            </a:r>
            <a:r>
              <a:rPr kumimoji="0" lang="en-GB" b="0" i="0" u="none" strike="noStrike" cap="none" normalizeH="0" baseline="0" dirty="0" smtClean="0">
                <a:ln>
                  <a:noFill/>
                </a:ln>
                <a:solidFill>
                  <a:srgbClr val="000000"/>
                </a:solidFill>
                <a:effectLst/>
                <a:latin typeface="Arial" pitchFamily="34" charset="0"/>
                <a:ea typeface="Calibri" pitchFamily="34" charset="0"/>
                <a:cs typeface="Arial" pitchFamily="34" charset="0"/>
              </a:rPr>
              <a:t> has developed on varied fronts and for several reasons. My interest in human geography was inspired by studying the impact of the Indian</a:t>
            </a:r>
            <a:r>
              <a:rPr kumimoji="0" lang="en-GB" b="0" i="0" u="none" strike="noStrike" cap="none" normalizeH="0" dirty="0" smtClean="0">
                <a:ln>
                  <a:noFill/>
                </a:ln>
                <a:solidFill>
                  <a:srgbClr val="000000"/>
                </a:solidFill>
                <a:effectLst/>
                <a:latin typeface="Arial" pitchFamily="34" charset="0"/>
                <a:ea typeface="Calibri" pitchFamily="34" charset="0"/>
                <a:cs typeface="Arial" pitchFamily="34" charset="0"/>
              </a:rPr>
              <a:t> </a:t>
            </a:r>
            <a:r>
              <a:rPr kumimoji="0" lang="en-GB" b="0" i="0" u="none" strike="noStrike" cap="none" normalizeH="0" baseline="0" dirty="0" smtClean="0">
                <a:ln>
                  <a:noFill/>
                </a:ln>
                <a:solidFill>
                  <a:srgbClr val="000000"/>
                </a:solidFill>
                <a:effectLst/>
                <a:latin typeface="Arial" pitchFamily="34" charset="0"/>
                <a:ea typeface="Calibri" pitchFamily="34" charset="0"/>
                <a:cs typeface="Arial" pitchFamily="34" charset="0"/>
              </a:rPr>
              <a:t>caste system during my World Development AS in Year 11. I found it fascinating that the treatment of the </a:t>
            </a:r>
            <a:r>
              <a:rPr kumimoji="0" lang="en-GB"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Dalits</a:t>
            </a:r>
            <a:r>
              <a:rPr kumimoji="0" lang="en-GB" b="0" i="0" u="none" strike="noStrike" cap="none" normalizeH="0" baseline="0" dirty="0" smtClean="0">
                <a:ln>
                  <a:noFill/>
                </a:ln>
                <a:solidFill>
                  <a:srgbClr val="000000"/>
                </a:solidFill>
                <a:effectLst/>
                <a:latin typeface="Arial" pitchFamily="34" charset="0"/>
                <a:ea typeface="Calibri" pitchFamily="34" charset="0"/>
                <a:cs typeface="Arial" pitchFamily="34" charset="0"/>
              </a:rPr>
              <a:t> was widely accepted there but that from my own cultural perspective, it is unjust.</a:t>
            </a:r>
            <a:br>
              <a:rPr kumimoji="0" lang="en-GB"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en-GB" b="0" i="0" u="none" strike="noStrike" cap="none" normalizeH="0" baseline="0" dirty="0" smtClean="0">
                <a:ln>
                  <a:noFill/>
                </a:ln>
                <a:solidFill>
                  <a:srgbClr val="000000"/>
                </a:solidFill>
                <a:effectLst/>
                <a:latin typeface="Arial" pitchFamily="34" charset="0"/>
                <a:ea typeface="Calibri" pitchFamily="34" charset="0"/>
                <a:cs typeface="Arial" pitchFamily="34" charset="0"/>
              </a:rPr>
              <a:t>I have attended many interesting lectures on social inequality in the UK, by Professor Danny Dorling, University of Oxford. Due to this, I have been motivated to acquire the research skills that would let me explore and identify patterns in different populations. An interest in physical geography and in particular the impact of the environment has been fed by extra-curricular activities as well as personal travel.</a:t>
            </a:r>
            <a:br>
              <a:rPr kumimoji="0" lang="en-GB"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en-GB" b="0" i="0" u="none" strike="noStrike" cap="none" normalizeH="0" baseline="0" dirty="0" smtClean="0">
                <a:ln>
                  <a:noFill/>
                </a:ln>
                <a:solidFill>
                  <a:srgbClr val="000000"/>
                </a:solidFill>
                <a:effectLst/>
                <a:latin typeface="Arial" pitchFamily="34" charset="0"/>
                <a:ea typeface="Calibri" pitchFamily="34" charset="0"/>
                <a:cs typeface="Arial" pitchFamily="34" charset="0"/>
              </a:rPr>
              <a:t>A lecture series at the Emmanuel Centre in London on Natural Hazards was invaluable</a:t>
            </a:r>
            <a:br>
              <a:rPr kumimoji="0" lang="en-GB"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en-GB" b="0" i="0" u="none" strike="noStrike" cap="none" normalizeH="0" baseline="0" dirty="0" smtClean="0">
                <a:ln>
                  <a:noFill/>
                </a:ln>
                <a:solidFill>
                  <a:srgbClr val="000000"/>
                </a:solidFill>
                <a:effectLst/>
                <a:latin typeface="Arial" pitchFamily="34" charset="0"/>
                <a:ea typeface="Calibri" pitchFamily="34" charset="0"/>
                <a:cs typeface="Arial" pitchFamily="34" charset="0"/>
              </a:rPr>
              <a:t>preparation for a subsequent ten-day study trip to Morocco seeing the tangible consequences of flooding on the </a:t>
            </a:r>
            <a:r>
              <a:rPr kumimoji="0" lang="en-GB"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Imlil</a:t>
            </a:r>
            <a:r>
              <a:rPr kumimoji="0" lang="en-GB" b="0" i="0" u="none" strike="noStrike" cap="none" normalizeH="0" baseline="0" dirty="0" smtClean="0">
                <a:ln>
                  <a:noFill/>
                </a:ln>
                <a:solidFill>
                  <a:srgbClr val="000000"/>
                </a:solidFill>
                <a:effectLst/>
                <a:latin typeface="Arial" pitchFamily="34" charset="0"/>
                <a:ea typeface="Calibri" pitchFamily="34" charset="0"/>
                <a:cs typeface="Arial" pitchFamily="34" charset="0"/>
              </a:rPr>
              <a:t> settlement in the Atlas </a:t>
            </a:r>
            <a:r>
              <a:rPr kumimoji="0" lang="en-GB"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Mountains.The</a:t>
            </a:r>
            <a:r>
              <a:rPr kumimoji="0" lang="en-GB" b="0" i="0" u="none" strike="noStrike" cap="none" normalizeH="0" baseline="0" dirty="0" smtClean="0">
                <a:ln>
                  <a:noFill/>
                </a:ln>
                <a:solidFill>
                  <a:srgbClr val="000000"/>
                </a:solidFill>
                <a:effectLst/>
                <a:latin typeface="Arial" pitchFamily="34" charset="0"/>
                <a:ea typeface="Calibri" pitchFamily="34" charset="0"/>
                <a:cs typeface="Arial" pitchFamily="34" charset="0"/>
              </a:rPr>
              <a:t> trip to Morocco was an excellent opportunity to see the interaction of physical and social geography and it was exciting, through fieldwork, to observe the Burgess Model, illustrated in real life Marrakech. I also enjoyed being able to put my French to use in communication with local people. I have spent several weeks in Botswana and South Africa with family friends and found myself fascinated by the use that people have traditionally made of their environment. On a hike over kopjes I was shown huge boulders with small nicks in their surfaces that, thousands of years ago, would have been hit at certain points to create resonances in order to communicate</a:t>
            </a:r>
            <a:br>
              <a:rPr kumimoji="0" lang="en-GB"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en-GB" b="0" i="0" u="none" strike="noStrike" cap="none" normalizeH="0" baseline="0" dirty="0" smtClean="0">
                <a:ln>
                  <a:noFill/>
                </a:ln>
                <a:solidFill>
                  <a:srgbClr val="000000"/>
                </a:solidFill>
                <a:effectLst/>
                <a:latin typeface="Arial" pitchFamily="34" charset="0"/>
                <a:ea typeface="Calibri" pitchFamily="34" charset="0"/>
                <a:cs typeface="Arial" pitchFamily="34" charset="0"/>
              </a:rPr>
              <a:t>messages over great distances. Witnessing at close hand, the work of the charity "Mothers for All", showed me a sustainable response to a contemporary issue in providing skills for work and education in the fight against HIV/AIDS.</a:t>
            </a:r>
            <a:br>
              <a:rPr kumimoji="0" lang="en-GB"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en-GB"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r>
            <a:br>
              <a:rPr kumimoji="0" lang="en-GB"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endParaRPr kumimoji="0" lang="en-GB"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40307"/>
          </a:xfrm>
          <a:prstGeom prst="rect">
            <a:avLst/>
          </a:prstGeom>
        </p:spPr>
        <p:txBody>
          <a:bodyPr wrap="square">
            <a:spAutoFit/>
          </a:bodyPr>
          <a:lstStyle/>
          <a:p>
            <a:r>
              <a:rPr lang="en-GB" dirty="0" smtClean="0"/>
              <a:t>Growing up in Oxford, I have always been surrounded by </a:t>
            </a:r>
            <a:r>
              <a:rPr lang="en-GB" b="1" dirty="0" smtClean="0"/>
              <a:t>history</a:t>
            </a:r>
            <a:r>
              <a:rPr lang="en-GB" dirty="0" smtClean="0"/>
              <a:t>. I love the fact that during</a:t>
            </a:r>
            <a:br>
              <a:rPr lang="en-GB" dirty="0" smtClean="0"/>
            </a:br>
            <a:r>
              <a:rPr lang="en-GB" dirty="0" smtClean="0"/>
              <a:t>the Civil War Merton College was used to house King Charles I's wife, Queen Henrietta Maria,</a:t>
            </a:r>
            <a:br>
              <a:rPr lang="en-GB" dirty="0" smtClean="0"/>
            </a:br>
            <a:r>
              <a:rPr lang="en-GB" dirty="0" smtClean="0"/>
              <a:t>whilst he stayed in Christ Church and an underground tunnel was built running between the two. It's these little findings, the thrill of discovering new facts and connections, that make</a:t>
            </a:r>
            <a:br>
              <a:rPr lang="en-GB" dirty="0" smtClean="0"/>
            </a:br>
            <a:r>
              <a:rPr lang="en-GB" dirty="0" smtClean="0"/>
              <a:t>history exciting for me.</a:t>
            </a:r>
            <a:br>
              <a:rPr lang="en-GB" dirty="0" smtClean="0"/>
            </a:br>
            <a:r>
              <a:rPr lang="en-GB" dirty="0" smtClean="0"/>
              <a:t>This year in History I have relished the opportunity to engage in independent research for my</a:t>
            </a:r>
            <a:br>
              <a:rPr lang="en-GB" dirty="0" smtClean="0"/>
            </a:br>
            <a:r>
              <a:rPr lang="en-GB" dirty="0" smtClean="0"/>
              <a:t>personal study on Franco and his significance; what has been most interesting has been</a:t>
            </a:r>
            <a:br>
              <a:rPr lang="en-GB" dirty="0" smtClean="0"/>
            </a:br>
            <a:r>
              <a:rPr lang="en-GB" dirty="0" smtClean="0"/>
              <a:t>comparing and contrasting the views of different historians (such as over how successful</a:t>
            </a:r>
            <a:br>
              <a:rPr lang="en-GB" dirty="0" smtClean="0"/>
            </a:br>
            <a:r>
              <a:rPr lang="en-GB" dirty="0" smtClean="0"/>
              <a:t>Franco was as a military leader), and analysing the different ways in which Franco impacted on</a:t>
            </a:r>
            <a:br>
              <a:rPr lang="en-GB" dirty="0" smtClean="0"/>
            </a:br>
            <a:r>
              <a:rPr lang="en-GB" dirty="0" smtClean="0"/>
              <a:t>Spanish culture and society. At AS I really enjoyed my study of Elizabeth I. Again it was</a:t>
            </a:r>
            <a:br>
              <a:rPr lang="en-GB" dirty="0" smtClean="0"/>
            </a:br>
            <a:r>
              <a:rPr lang="en-GB" dirty="0" smtClean="0"/>
              <a:t>fascinating to contrast the views of different historians such as David Starkey and</a:t>
            </a:r>
            <a:br>
              <a:rPr lang="en-GB" dirty="0" smtClean="0"/>
            </a:br>
            <a:r>
              <a:rPr lang="en-GB" dirty="0" smtClean="0"/>
              <a:t>Christopher </a:t>
            </a:r>
            <a:r>
              <a:rPr lang="en-GB" dirty="0" err="1" smtClean="0"/>
              <a:t>Haigh</a:t>
            </a:r>
            <a:r>
              <a:rPr lang="en-GB" dirty="0" smtClean="0"/>
              <a:t>.</a:t>
            </a:r>
            <a:br>
              <a:rPr lang="en-GB" dirty="0" smtClean="0"/>
            </a:br>
            <a:r>
              <a:rPr lang="en-GB" dirty="0" smtClean="0"/>
              <a:t>Complementing my love of history has been an interest in art and architecture, which has</a:t>
            </a:r>
            <a:br>
              <a:rPr lang="en-GB" dirty="0" smtClean="0"/>
            </a:br>
            <a:r>
              <a:rPr lang="en-GB" dirty="0" smtClean="0"/>
              <a:t>helped me develop insights into the material and built cultures of the past, and how these</a:t>
            </a:r>
            <a:br>
              <a:rPr lang="en-GB" dirty="0" smtClean="0"/>
            </a:br>
            <a:r>
              <a:rPr lang="en-GB" dirty="0" smtClean="0"/>
              <a:t>reflected people's beliefs and aspirations. Last year at the National Gallery, I was</a:t>
            </a:r>
            <a:br>
              <a:rPr lang="en-GB" dirty="0" smtClean="0"/>
            </a:br>
            <a:r>
              <a:rPr lang="en-GB" dirty="0" smtClean="0"/>
              <a:t>captivated by an exhibition that included many works by famous Renaissance artists, which</a:t>
            </a:r>
            <a:br>
              <a:rPr lang="en-GB" dirty="0" smtClean="0"/>
            </a:br>
            <a:r>
              <a:rPr lang="en-GB" dirty="0" smtClean="0"/>
              <a:t>helped give immediacy to what I had learned about the Italian Renaissance.</a:t>
            </a:r>
            <a:br>
              <a:rPr lang="en-GB" dirty="0" smtClean="0"/>
            </a:br>
            <a:r>
              <a:rPr lang="en-GB" dirty="0" smtClean="0"/>
              <a:t>This summer I was able to do work experience at the Oxford Dictionary of National Biography,</a:t>
            </a:r>
            <a:br>
              <a:rPr lang="en-GB" dirty="0" smtClean="0"/>
            </a:br>
            <a:r>
              <a:rPr lang="en-GB" dirty="0" smtClean="0"/>
              <a:t>where I helped build a database of potential subjects using obituaries and other sources, and</a:t>
            </a:r>
            <a:br>
              <a:rPr lang="en-GB" dirty="0" smtClean="0"/>
            </a:br>
            <a:r>
              <a:rPr lang="en-GB" dirty="0" smtClean="0"/>
              <a:t>create 'profile sheets' for entries using a wide variety of materials, including birth,</a:t>
            </a:r>
            <a:br>
              <a:rPr lang="en-GB" dirty="0" smtClean="0"/>
            </a:br>
            <a:r>
              <a:rPr lang="en-GB" dirty="0" smtClean="0"/>
              <a:t>marriage and death certificates and probate registers. I found this engagement with the detail</a:t>
            </a:r>
            <a:br>
              <a:rPr lang="en-GB" dirty="0" smtClean="0"/>
            </a:br>
            <a:r>
              <a:rPr lang="en-GB" dirty="0" smtClean="0"/>
              <a:t>of primary research fascinating, and the experience deepened my understanding of how</a:t>
            </a:r>
            <a:br>
              <a:rPr lang="en-GB" dirty="0" smtClean="0"/>
            </a:br>
            <a:r>
              <a:rPr lang="en-GB" dirty="0" smtClean="0"/>
              <a:t>historians work.</a:t>
            </a:r>
            <a:br>
              <a:rPr lang="en-GB" dirty="0" smtClean="0"/>
            </a:b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0" y="966784"/>
            <a:ext cx="9144000" cy="492442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rgbClr val="000000"/>
                </a:solidFill>
                <a:effectLst/>
                <a:latin typeface="Arial" pitchFamily="34" charset="0"/>
                <a:ea typeface="Calibri" pitchFamily="34" charset="0"/>
                <a:cs typeface="Arial" pitchFamily="34" charset="0"/>
              </a:rPr>
              <a:t>The world of</a:t>
            </a:r>
            <a:r>
              <a:rPr kumimoji="0" lang="en-GB" b="1" i="0" u="none" strike="noStrike" cap="none" normalizeH="0" baseline="0" dirty="0" smtClean="0">
                <a:ln>
                  <a:noFill/>
                </a:ln>
                <a:solidFill>
                  <a:srgbClr val="000000"/>
                </a:solidFill>
                <a:effectLst/>
                <a:latin typeface="Arial" pitchFamily="34" charset="0"/>
                <a:ea typeface="Calibri" pitchFamily="34" charset="0"/>
                <a:cs typeface="Arial" pitchFamily="34" charset="0"/>
              </a:rPr>
              <a:t> journalism</a:t>
            </a:r>
            <a:r>
              <a:rPr kumimoji="0" lang="en-GB" b="0" i="0" u="none" strike="noStrike" cap="none" normalizeH="0" baseline="0" dirty="0" smtClean="0">
                <a:ln>
                  <a:noFill/>
                </a:ln>
                <a:solidFill>
                  <a:srgbClr val="000000"/>
                </a:solidFill>
                <a:effectLst/>
                <a:latin typeface="Arial" pitchFamily="34" charset="0"/>
                <a:ea typeface="Calibri" pitchFamily="34" charset="0"/>
                <a:cs typeface="Arial" pitchFamily="34" charset="0"/>
              </a:rPr>
              <a:t> is a major factor in the daily lives of most, influencing the way they go about their business and how they interact with others, for better or worse. It has only been in recent times that I have realised that I want to be able to influence how knowledge reaches others, to expand and introduce not only new information for myself, but for the people around me as well. The power of new media means information can be shared and absorbed at an incredible rate, and as such it must be handled with care and talent. A particularly apt case would be the televised debate between David Frost and Richard Nixon. Public opinion was instantly swayed and Nixon was forced to resign to save face, showing the power of good research and technologies ability to push information across the world. For a more modern example, the scandal of the phone hacking by the News of the World has shown me that the opposite is true, that public opinion can be the end of journalistic </a:t>
            </a:r>
            <a:r>
              <a:rPr kumimoji="0" lang="en-GB"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endeavors</a:t>
            </a:r>
            <a:r>
              <a:rPr kumimoji="0" lang="en-GB" b="0" i="0" u="none" strike="noStrike" cap="none" normalizeH="0" baseline="0" dirty="0" smtClean="0">
                <a:ln>
                  <a:noFill/>
                </a:ln>
                <a:solidFill>
                  <a:srgbClr val="000000"/>
                </a:solidFill>
                <a:effectLst/>
                <a:latin typeface="Arial" pitchFamily="34" charset="0"/>
                <a:ea typeface="Calibri" pitchFamily="34" charset="0"/>
                <a:cs typeface="Arial" pitchFamily="34" charset="0"/>
              </a:rPr>
              <a:t>. This symbiotic relationship is something I want to study further. A matter of personal interest to me is how modern technology influences the processing and spreading of news and knowledge. With my</a:t>
            </a:r>
            <a:br>
              <a:rPr kumimoji="0" lang="en-GB"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en-GB" b="0" i="0" u="none" strike="noStrike" cap="none" normalizeH="0" baseline="0" dirty="0" smtClean="0">
                <a:ln>
                  <a:noFill/>
                </a:ln>
                <a:solidFill>
                  <a:srgbClr val="000000"/>
                </a:solidFill>
                <a:effectLst/>
                <a:latin typeface="Arial" pitchFamily="34" charset="0"/>
                <a:ea typeface="Calibri" pitchFamily="34" charset="0"/>
                <a:cs typeface="Arial" pitchFamily="34" charset="0"/>
              </a:rPr>
              <a:t>skills as a writer and an investigator, I believe that journalism is the course that best</a:t>
            </a:r>
            <a:br>
              <a:rPr kumimoji="0" lang="en-GB"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en-GB" b="0" i="0" u="none" strike="noStrike" cap="none" normalizeH="0" baseline="0" dirty="0" smtClean="0">
                <a:ln>
                  <a:noFill/>
                </a:ln>
                <a:solidFill>
                  <a:srgbClr val="000000"/>
                </a:solidFill>
                <a:effectLst/>
                <a:latin typeface="Arial" pitchFamily="34" charset="0"/>
                <a:ea typeface="Calibri" pitchFamily="34" charset="0"/>
                <a:cs typeface="Arial" pitchFamily="34" charset="0"/>
              </a:rPr>
              <a:t>suits me and my talents.</a:t>
            </a:r>
            <a:r>
              <a:rPr kumimoji="0" lang="en-GB" sz="8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r>
            <a:br>
              <a:rPr kumimoji="0" lang="en-GB" sz="800"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en-GB" sz="8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r>
            <a:br>
              <a:rPr kumimoji="0" lang="en-GB" sz="800"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8812"/>
            <a:ext cx="9144000" cy="6555641"/>
          </a:xfrm>
          <a:prstGeom prst="rect">
            <a:avLst/>
          </a:prstGeom>
        </p:spPr>
        <p:txBody>
          <a:bodyPr wrap="square">
            <a:spAutoFit/>
          </a:bodyPr>
          <a:lstStyle/>
          <a:p>
            <a:r>
              <a:rPr lang="en-GB" sz="2000" b="1" dirty="0" smtClean="0"/>
              <a:t>Oriental Studies</a:t>
            </a:r>
          </a:p>
          <a:p>
            <a:endParaRPr lang="en-GB" sz="2000" dirty="0" smtClean="0"/>
          </a:p>
          <a:p>
            <a:r>
              <a:rPr lang="en-GB" sz="2000" dirty="0" smtClean="0"/>
              <a:t>My Extended Project was about the art of translation.  I find the difficulty of translating contexts particularly fascinating. In my project I looked at translating political satire from English to Catalan.  Different political references need to be used in order to make the humour understood within the culture of the target audience.  I see similarities between this method and Yan Fu’s theory of translation, specifically his ideas about </a:t>
            </a:r>
            <a:r>
              <a:rPr lang="en-GB" sz="2000" dirty="0" err="1" smtClean="0"/>
              <a:t>dá</a:t>
            </a:r>
            <a:r>
              <a:rPr lang="en-GB" sz="2000" dirty="0" smtClean="0"/>
              <a:t> (expressiveness). I understand this to mean making the translated text accessible (i.e. equally expressive) to the reader, using a Chinese setting if need be. Although not exactly applicable to literary texts, I feel this was what made the book ‘Brothers’ (Yu </a:t>
            </a:r>
            <a:r>
              <a:rPr lang="en-GB" sz="2000" dirty="0" err="1" smtClean="0"/>
              <a:t>Hua</a:t>
            </a:r>
            <a:r>
              <a:rPr lang="en-GB" sz="2000" dirty="0" smtClean="0"/>
              <a:t>) seem slightly jarring to English readers. The Guardian’s reviewer wrote that “the novel is supposed to be funny, but mostly fails to be”. While some elements of comedy were perhaps lost across the cultural border, I think this was too scathing.</a:t>
            </a:r>
          </a:p>
          <a:p>
            <a:r>
              <a:rPr lang="en-GB" sz="2000" dirty="0" smtClean="0"/>
              <a:t>Simon Leys’ essay on Poetry and Painting in China prompted me to visit the V&amp;A’s ‘Masterpieces of Chinese Painting 700-1900’. Leys discusses the similarity of these two art forms in China, and looking at the art displayed I definitely had a sense that a painter “writes a painting” (</a:t>
            </a:r>
            <a:r>
              <a:rPr lang="en-GB" sz="2000" dirty="0" err="1" smtClean="0"/>
              <a:t>xie</a:t>
            </a:r>
            <a:r>
              <a:rPr lang="en-GB" sz="2000" dirty="0" smtClean="0"/>
              <a:t> </a:t>
            </a:r>
            <a:r>
              <a:rPr lang="en-GB" sz="2000" dirty="0" err="1" smtClean="0"/>
              <a:t>hua</a:t>
            </a:r>
            <a:r>
              <a:rPr lang="en-GB" sz="2000" dirty="0" smtClean="0"/>
              <a:t>).  I find the </a:t>
            </a:r>
            <a:r>
              <a:rPr lang="en-GB" sz="2000" dirty="0" err="1" smtClean="0"/>
              <a:t>Yue</a:t>
            </a:r>
            <a:r>
              <a:rPr lang="en-GB" sz="2000" dirty="0" smtClean="0"/>
              <a:t>-fu and the “Old Poems” of the Eastern Han similarly evocative. Recurring themes such as parting and disillusion reflect the familiar tale of China between dynasties, as warring armies take the place of a strong, centralised government.</a:t>
            </a:r>
            <a:endParaRPr lang="en-GB"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65759"/>
            <a:ext cx="9144000" cy="4801314"/>
          </a:xfrm>
          <a:prstGeom prst="rect">
            <a:avLst/>
          </a:prstGeom>
        </p:spPr>
        <p:txBody>
          <a:bodyPr wrap="square">
            <a:spAutoFit/>
          </a:bodyPr>
          <a:lstStyle/>
          <a:p>
            <a:r>
              <a:rPr lang="en-GB" b="1" dirty="0" smtClean="0"/>
              <a:t>Maths</a:t>
            </a:r>
            <a:r>
              <a:rPr lang="en-GB" dirty="0" smtClean="0"/>
              <a:t> has never been work to me - it has always been an immense source of pleasure and</a:t>
            </a:r>
          </a:p>
          <a:p>
            <a:r>
              <a:rPr lang="en-GB" dirty="0" smtClean="0"/>
              <a:t>stimulation. I love the sense of creativity and freedom I get when I explore mathematics for</a:t>
            </a:r>
          </a:p>
          <a:p>
            <a:r>
              <a:rPr lang="en-GB" dirty="0" smtClean="0"/>
              <a:t>no other purpose than to satisfy myself.</a:t>
            </a:r>
          </a:p>
          <a:p>
            <a:endParaRPr lang="en-GB" dirty="0" smtClean="0"/>
          </a:p>
          <a:p>
            <a:r>
              <a:rPr lang="en-GB" dirty="0" smtClean="0"/>
              <a:t>Through my extended project, I have been able to look at mathematics beyond the A-level</a:t>
            </a:r>
          </a:p>
          <a:p>
            <a:r>
              <a:rPr lang="en-GB" dirty="0" smtClean="0"/>
              <a:t>syllabus. Asking the question "Could Fermat have proved his Last Theorem?" I investigated</a:t>
            </a:r>
          </a:p>
          <a:p>
            <a:r>
              <a:rPr lang="en-GB" dirty="0" smtClean="0"/>
              <a:t>various proofs of specific cases of the Last Theorem, and by comparing them, illustrated that</a:t>
            </a:r>
          </a:p>
          <a:p>
            <a:r>
              <a:rPr lang="en-GB" dirty="0" smtClean="0"/>
              <a:t>Fermat simply did not have the knowledge to possess a general proof, as he claimed. The real</a:t>
            </a:r>
          </a:p>
          <a:p>
            <a:r>
              <a:rPr lang="en-GB" dirty="0" smtClean="0"/>
              <a:t>joy of the essay was that the history of Fermat's Last Theorem was construed effectively as a</a:t>
            </a:r>
          </a:p>
          <a:p>
            <a:r>
              <a:rPr lang="en-GB" dirty="0" smtClean="0"/>
              <a:t>fascinating history of mathematics. From </a:t>
            </a:r>
            <a:r>
              <a:rPr lang="en-GB" dirty="0" err="1" smtClean="0"/>
              <a:t>Diophantus</a:t>
            </a:r>
            <a:r>
              <a:rPr lang="en-GB" dirty="0" smtClean="0"/>
              <a:t>' derivation of a general solution to the</a:t>
            </a:r>
          </a:p>
          <a:p>
            <a:r>
              <a:rPr lang="en-GB" dirty="0" smtClean="0"/>
              <a:t>Pythagoras equation, to the much more recent proof of the n=3 case of Fermat's Last Theorem</a:t>
            </a:r>
          </a:p>
          <a:p>
            <a:r>
              <a:rPr lang="en-GB" dirty="0" smtClean="0"/>
              <a:t>using the Eisenstein integers, attempts to make breakthroughs in the problem have led to</a:t>
            </a:r>
          </a:p>
          <a:p>
            <a:r>
              <a:rPr lang="en-GB" dirty="0" smtClean="0"/>
              <a:t>entirely new branches of mathematics. Throughout the project, the most important resource has been Hardy and Wright's An Introduction to the Theory of Numbers that has really got me hooked on number theory and has given me grounding with certain techniques of proof. The elegance of infinite descent has particularly sparked my interest.</a:t>
            </a:r>
          </a:p>
          <a:p>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294305"/>
          </a:xfrm>
          <a:prstGeom prst="rect">
            <a:avLst/>
          </a:prstGeom>
        </p:spPr>
        <p:txBody>
          <a:bodyPr wrap="square">
            <a:spAutoFit/>
          </a:bodyPr>
          <a:lstStyle/>
          <a:p>
            <a:r>
              <a:rPr lang="en-GB" b="1" dirty="0" smtClean="0"/>
              <a:t>Psychology:  </a:t>
            </a:r>
            <a:r>
              <a:rPr lang="en-GB" dirty="0" smtClean="0"/>
              <a:t>In the words of Carl Rogers 'it is the direction we go that helps us process the good life, not the destination'. Born in </a:t>
            </a:r>
            <a:r>
              <a:rPr lang="en-GB" dirty="0" err="1" smtClean="0"/>
              <a:t>Sinjar</a:t>
            </a:r>
            <a:r>
              <a:rPr lang="en-GB" dirty="0" smtClean="0"/>
              <a:t>, northern Iraq (Kurdistan) and living in the UK for 15</a:t>
            </a:r>
          </a:p>
          <a:p>
            <a:r>
              <a:rPr lang="en-GB" dirty="0" smtClean="0"/>
              <a:t>years has helped me build a diverse outlook on life. I have seen first-hand how cruel life</a:t>
            </a:r>
          </a:p>
          <a:p>
            <a:r>
              <a:rPr lang="en-GB" dirty="0" smtClean="0"/>
              <a:t>treats those living in poverty, and the threats they face on a daily basis. Such experiences</a:t>
            </a:r>
          </a:p>
          <a:p>
            <a:r>
              <a:rPr lang="en-GB" dirty="0" smtClean="0"/>
              <a:t>have compelled me to look deeper into the human mind; how do we maintain sanity in the darkest of times.</a:t>
            </a:r>
          </a:p>
          <a:p>
            <a:r>
              <a:rPr lang="en-GB" dirty="0" smtClean="0"/>
              <a:t>During my secondary school experience I have flourished as an individual by partaking in a</a:t>
            </a:r>
          </a:p>
          <a:p>
            <a:r>
              <a:rPr lang="en-GB" dirty="0" smtClean="0"/>
              <a:t>number of school programmes; attempting multiple times to step out of the shadows and create a role and purpose for myself. My earlier role of being head of the prom committee gave me leadership skills. Ensuring the success of the committee was key, as expectations were high.</a:t>
            </a:r>
          </a:p>
          <a:p>
            <a:r>
              <a:rPr lang="en-GB" dirty="0" smtClean="0"/>
              <a:t>However, taking risks proved to be a success. For example, investing our own money into the</a:t>
            </a:r>
          </a:p>
          <a:p>
            <a:r>
              <a:rPr lang="en-GB" dirty="0" smtClean="0"/>
              <a:t>committee had its risks, however, this contribution ensured the quality of the fundraiser and</a:t>
            </a:r>
          </a:p>
          <a:p>
            <a:r>
              <a:rPr lang="en-GB" dirty="0" smtClean="0"/>
              <a:t>the total profit that was made was a success. I believe I have managed to build a diverse set</a:t>
            </a:r>
          </a:p>
          <a:p>
            <a:r>
              <a:rPr lang="en-GB" dirty="0" smtClean="0"/>
              <a:t>of skills by taking part in student programmes. Being a girls mentor gave me an opportunity to</a:t>
            </a:r>
          </a:p>
          <a:p>
            <a:r>
              <a:rPr lang="en-GB" dirty="0" smtClean="0"/>
              <a:t>practice my analytical skills and offer guidance to some of the younger girls' in the school.</a:t>
            </a:r>
          </a:p>
          <a:p>
            <a:r>
              <a:rPr lang="en-GB" dirty="0" smtClean="0"/>
              <a:t>My duties ranged from, preparing and presenting presentations to students, pitching</a:t>
            </a:r>
          </a:p>
          <a:p>
            <a:r>
              <a:rPr lang="en-GB" dirty="0" smtClean="0"/>
              <a:t>fundraising ideas to staff, planning and organizing events both inside and outside of school</a:t>
            </a:r>
          </a:p>
          <a:p>
            <a:r>
              <a:rPr lang="en-GB" dirty="0" smtClean="0"/>
              <a:t>hours. I developed my communication skills from mentoring and by being a school prefect.</a:t>
            </a:r>
          </a:p>
          <a:p>
            <a:r>
              <a:rPr lang="en-GB" dirty="0" smtClean="0"/>
              <a:t>My enthusiasm for research stems from working with PhD students in the Amsterdam Medical</a:t>
            </a:r>
          </a:p>
          <a:p>
            <a:r>
              <a:rPr lang="en-GB" dirty="0" smtClean="0"/>
              <a:t>Hospital. These students were investigating middle-aged Turkish cervical cancer patients'</a:t>
            </a:r>
          </a:p>
          <a:p>
            <a:r>
              <a:rPr lang="en-GB" dirty="0" smtClean="0"/>
              <a:t>understanding of the disease. The majority of women refused to tell their families that they</a:t>
            </a:r>
          </a:p>
          <a:p>
            <a:r>
              <a:rPr lang="en-GB" dirty="0" smtClean="0"/>
              <a:t>were or had suffered from cervical cancer because they were afraid that the honour and respect</a:t>
            </a:r>
          </a:p>
          <a:p>
            <a:r>
              <a:rPr lang="en-GB" dirty="0" smtClean="0"/>
              <a:t>within the family would become tainted. During my travels from over Europe to Asia I have</a:t>
            </a:r>
          </a:p>
          <a:p>
            <a:r>
              <a:rPr lang="en-GB" dirty="0" smtClean="0"/>
              <a:t>learnt that culture seems to be the force that separates one human's behaviour from another,</a:t>
            </a:r>
          </a:p>
          <a:p>
            <a:r>
              <a:rPr lang="en-GB" dirty="0" smtClean="0"/>
              <a:t>and behaviour not representative of a culture is deemed abnormal.</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740307"/>
          </a:xfrm>
          <a:prstGeom prst="rect">
            <a:avLst/>
          </a:prstGeom>
        </p:spPr>
        <p:txBody>
          <a:bodyPr wrap="square">
            <a:spAutoFit/>
          </a:bodyPr>
          <a:lstStyle/>
          <a:p>
            <a:r>
              <a:rPr lang="en-GB" dirty="0" smtClean="0"/>
              <a:t>I am drawn to </a:t>
            </a:r>
            <a:r>
              <a:rPr lang="en-GB" b="1" dirty="0" smtClean="0"/>
              <a:t>science</a:t>
            </a:r>
            <a:r>
              <a:rPr lang="en-GB" dirty="0" smtClean="0"/>
              <a:t> by an awareness of the huge environmental challenges in the modern</a:t>
            </a:r>
          </a:p>
          <a:p>
            <a:r>
              <a:rPr lang="en-GB" dirty="0" smtClean="0"/>
              <a:t>world. Biology is what sparked my scientific interest and remains my motivation for broadening</a:t>
            </a:r>
          </a:p>
          <a:p>
            <a:r>
              <a:rPr lang="en-GB" dirty="0" smtClean="0"/>
              <a:t>and deepening my scientific understanding. Within the subject I am particularly interested in</a:t>
            </a:r>
          </a:p>
          <a:p>
            <a:r>
              <a:rPr lang="en-GB" dirty="0" smtClean="0"/>
              <a:t>ecology and plant science. The idea of a broad view of biology which looks at how organisms</a:t>
            </a:r>
          </a:p>
          <a:p>
            <a:r>
              <a:rPr lang="en-GB" dirty="0" smtClean="0"/>
              <a:t>both shape and are shaped by their environment is something that appeals to me. Recently I</a:t>
            </a:r>
          </a:p>
          <a:p>
            <a:r>
              <a:rPr lang="en-GB" dirty="0" smtClean="0"/>
              <a:t>have been reading 'An Improbable Primate' by Clive Finlayson, which explores the evolutionary</a:t>
            </a:r>
          </a:p>
          <a:p>
            <a:r>
              <a:rPr lang="en-GB" dirty="0" smtClean="0"/>
              <a:t>ecology of humans, arguing that a key driver of human evolution was the search for declining</a:t>
            </a:r>
          </a:p>
          <a:p>
            <a:r>
              <a:rPr lang="en-GB" dirty="0" smtClean="0"/>
              <a:t>water sources. It opened my mind to how evolution is triggered by selection pressures in ways</a:t>
            </a:r>
          </a:p>
          <a:p>
            <a:r>
              <a:rPr lang="en-GB" dirty="0" smtClean="0"/>
              <a:t>that are not necessarily intuitive.</a:t>
            </a:r>
          </a:p>
          <a:p>
            <a:r>
              <a:rPr lang="en-GB" dirty="0" smtClean="0"/>
              <a:t>Partly what drew me to biology was my interest in agriculture. The need to grow more food</a:t>
            </a:r>
          </a:p>
          <a:p>
            <a:r>
              <a:rPr lang="en-GB" dirty="0" smtClean="0"/>
              <a:t>without further expansion of agricultural land, with fewer fossil fuel based inputs, and with</a:t>
            </a:r>
          </a:p>
          <a:p>
            <a:r>
              <a:rPr lang="en-GB" dirty="0" smtClean="0"/>
              <a:t>a changing climate is something that I think biologists can play an important role in. What</a:t>
            </a:r>
          </a:p>
          <a:p>
            <a:r>
              <a:rPr lang="en-GB" dirty="0" smtClean="0"/>
              <a:t>interests me is the diversity of biological solutions to these problems: breeding crops with</a:t>
            </a:r>
          </a:p>
          <a:p>
            <a:r>
              <a:rPr lang="en-GB" dirty="0" smtClean="0"/>
              <a:t>new traits, developing safer pesticides, managing land to protect the ecosystem services on</a:t>
            </a:r>
          </a:p>
          <a:p>
            <a:r>
              <a:rPr lang="en-GB" dirty="0" smtClean="0"/>
              <a:t>which agriculture depends. In my extended project qualification I wrote an essay on the role</a:t>
            </a:r>
          </a:p>
          <a:p>
            <a:r>
              <a:rPr lang="en-GB" dirty="0" smtClean="0"/>
              <a:t>of drought tolerant crops in maintaining yields in water deficit - weighing the importance of</a:t>
            </a:r>
          </a:p>
          <a:p>
            <a:r>
              <a:rPr lang="en-GB" dirty="0" smtClean="0"/>
              <a:t>crop breeding against more integrated approaches to improving soil structure and water holding</a:t>
            </a:r>
          </a:p>
          <a:p>
            <a:r>
              <a:rPr lang="en-GB" dirty="0" smtClean="0"/>
              <a:t>capacity.</a:t>
            </a:r>
          </a:p>
          <a:p>
            <a:r>
              <a:rPr lang="en-GB" dirty="0" smtClean="0"/>
              <a:t>Through my two sciences at A-level I have come to love the scientific way of thinking. Science</a:t>
            </a:r>
          </a:p>
          <a:p>
            <a:r>
              <a:rPr lang="en-GB" dirty="0" smtClean="0"/>
              <a:t>can seem quite static when you're learning it at school - like a body of knowledge that has</a:t>
            </a:r>
          </a:p>
          <a:p>
            <a:r>
              <a:rPr lang="en-GB" dirty="0" smtClean="0"/>
              <a:t>always been there - but eventually you realise how dynamic and self-correcting it is. I really</a:t>
            </a:r>
          </a:p>
          <a:p>
            <a:r>
              <a:rPr lang="en-GB" dirty="0" smtClean="0"/>
              <a:t>look forward to the challenge of making the transition from learning science to doing science</a:t>
            </a:r>
          </a:p>
          <a:p>
            <a:r>
              <a:rPr lang="en-GB" dirty="0" smtClean="0"/>
              <a:t>- so I am as keen to learn about the tools scientists use to handle experiments and data as I</a:t>
            </a:r>
          </a:p>
          <a:p>
            <a:r>
              <a:rPr lang="en-GB" dirty="0" smtClean="0"/>
              <a:t>am to learn the science itself.</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b="1" dirty="0" smtClean="0"/>
              <a:t>Parental Support</a:t>
            </a:r>
            <a:endParaRPr lang="en-GB" b="1" dirty="0"/>
          </a:p>
        </p:txBody>
      </p:sp>
      <p:sp>
        <p:nvSpPr>
          <p:cNvPr id="6" name="Content Placeholder 5"/>
          <p:cNvSpPr>
            <a:spLocks noGrp="1"/>
          </p:cNvSpPr>
          <p:nvPr>
            <p:ph idx="1"/>
          </p:nvPr>
        </p:nvSpPr>
        <p:spPr/>
        <p:txBody>
          <a:bodyPr>
            <a:normAutofit/>
          </a:bodyPr>
          <a:lstStyle/>
          <a:p>
            <a:r>
              <a:rPr lang="en-GB" dirty="0" smtClean="0"/>
              <a:t>If you have expertise in reading and evaluating personal statements, and would be happy to comment on the Personal Statements of Cheney students applying for courses in your field, please do let me know.</a:t>
            </a:r>
          </a:p>
          <a:p>
            <a:r>
              <a:rPr lang="en-GB" dirty="0" smtClean="0"/>
              <a:t>We would like to encourage a network of parents to share their specialisms and support students. </a:t>
            </a:r>
          </a:p>
        </p:txBody>
      </p:sp>
      <p:pic>
        <p:nvPicPr>
          <p:cNvPr id="4" name="Picture 2" descr="http://mm.gmstatic.net/120/945104.jpg"/>
          <p:cNvPicPr>
            <a:picLocks noChangeAspect="1" noChangeArrowheads="1"/>
          </p:cNvPicPr>
          <p:nvPr/>
        </p:nvPicPr>
        <p:blipFill>
          <a:blip r:embed="rId3"/>
          <a:srcRect/>
          <a:stretch>
            <a:fillRect/>
          </a:stretch>
        </p:blipFill>
        <p:spPr bwMode="auto">
          <a:xfrm>
            <a:off x="8307180" y="5500467"/>
            <a:ext cx="620127" cy="113161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b="1" dirty="0" smtClean="0"/>
              <a:t>Schedule</a:t>
            </a:r>
            <a:endParaRPr lang="en-US" b="1" dirty="0"/>
          </a:p>
        </p:txBody>
      </p:sp>
      <p:sp>
        <p:nvSpPr>
          <p:cNvPr id="3" name="Content Placeholder 2"/>
          <p:cNvSpPr>
            <a:spLocks noGrp="1"/>
          </p:cNvSpPr>
          <p:nvPr>
            <p:ph idx="1"/>
          </p:nvPr>
        </p:nvSpPr>
        <p:spPr/>
        <p:txBody>
          <a:bodyPr/>
          <a:lstStyle/>
          <a:p>
            <a:r>
              <a:rPr lang="en-US" dirty="0" smtClean="0"/>
              <a:t>Principles to guide your choices</a:t>
            </a:r>
          </a:p>
          <a:p>
            <a:r>
              <a:rPr lang="en-US" dirty="0" smtClean="0"/>
              <a:t>How to choose a university, course or career</a:t>
            </a:r>
          </a:p>
          <a:p>
            <a:r>
              <a:rPr lang="en-US" dirty="0" smtClean="0"/>
              <a:t>Writing an excellent personal statement</a:t>
            </a:r>
          </a:p>
          <a:p>
            <a:r>
              <a:rPr lang="en-US" dirty="0" smtClean="0"/>
              <a:t>Student finance</a:t>
            </a:r>
          </a:p>
          <a:p>
            <a:r>
              <a:rPr lang="en-US" dirty="0" smtClean="0"/>
              <a:t>Filling out the UCAS form</a:t>
            </a:r>
          </a:p>
          <a:p>
            <a:endParaRPr lang="en-US" dirty="0"/>
          </a:p>
        </p:txBody>
      </p:sp>
      <p:pic>
        <p:nvPicPr>
          <p:cNvPr id="4" name="Picture 2" descr="http://mm.gmstatic.net/120/945104.jpg"/>
          <p:cNvPicPr>
            <a:picLocks noChangeAspect="1" noChangeArrowheads="1"/>
          </p:cNvPicPr>
          <p:nvPr/>
        </p:nvPicPr>
        <p:blipFill>
          <a:blip r:embed="rId3"/>
          <a:srcRect/>
          <a:stretch>
            <a:fillRect/>
          </a:stretch>
        </p:blipFill>
        <p:spPr bwMode="auto">
          <a:xfrm>
            <a:off x="8307180" y="5500467"/>
            <a:ext cx="620127" cy="1131619"/>
          </a:xfrm>
          <a:prstGeom prst="rect">
            <a:avLst/>
          </a:prstGeom>
          <a:noFill/>
        </p:spPr>
      </p:pic>
    </p:spTree>
    <p:extLst>
      <p:ext uri="{BB962C8B-B14F-4D97-AF65-F5344CB8AC3E}">
        <p14:creationId xmlns:p14="http://schemas.microsoft.com/office/powerpoint/2010/main" val="13373605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b="1" dirty="0" smtClean="0"/>
              <a:t>References</a:t>
            </a:r>
            <a:endParaRPr lang="en-GB" b="1" dirty="0"/>
          </a:p>
        </p:txBody>
      </p:sp>
      <p:sp>
        <p:nvSpPr>
          <p:cNvPr id="3" name="Content Placeholder 2"/>
          <p:cNvSpPr>
            <a:spLocks noGrp="1"/>
          </p:cNvSpPr>
          <p:nvPr>
            <p:ph idx="1"/>
          </p:nvPr>
        </p:nvSpPr>
        <p:spPr/>
        <p:txBody>
          <a:bodyPr/>
          <a:lstStyle/>
          <a:p>
            <a:r>
              <a:rPr lang="en-GB" dirty="0" smtClean="0"/>
              <a:t>Year 12: your support is essential to help your referees do the very best job they can for you.</a:t>
            </a:r>
            <a:endParaRPr lang="en-GB" dirty="0"/>
          </a:p>
          <a:p>
            <a:endParaRPr lang="en-GB" dirty="0" smtClean="0"/>
          </a:p>
          <a:p>
            <a:r>
              <a:rPr lang="en-GB" dirty="0" smtClean="0"/>
              <a:t>In June you will be asked to commit to a particular time-slot for your UCAS form to be sent on to UCAS.  </a:t>
            </a:r>
          </a:p>
          <a:p>
            <a:endParaRPr lang="en-GB" dirty="0"/>
          </a:p>
        </p:txBody>
      </p:sp>
      <p:pic>
        <p:nvPicPr>
          <p:cNvPr id="4" name="Picture 2" descr="http://mm.gmstatic.net/120/945104.jpg"/>
          <p:cNvPicPr>
            <a:picLocks noChangeAspect="1" noChangeArrowheads="1"/>
          </p:cNvPicPr>
          <p:nvPr/>
        </p:nvPicPr>
        <p:blipFill>
          <a:blip r:embed="rId3"/>
          <a:srcRect/>
          <a:stretch>
            <a:fillRect/>
          </a:stretch>
        </p:blipFill>
        <p:spPr bwMode="auto">
          <a:xfrm>
            <a:off x="8307180" y="5500467"/>
            <a:ext cx="620127" cy="113161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3598" y="431923"/>
            <a:ext cx="2878667" cy="1143000"/>
          </a:xfrm>
        </p:spPr>
        <p:style>
          <a:lnRef idx="2">
            <a:schemeClr val="accent2"/>
          </a:lnRef>
          <a:fillRef idx="1">
            <a:schemeClr val="lt1"/>
          </a:fillRef>
          <a:effectRef idx="0">
            <a:schemeClr val="accent2"/>
          </a:effectRef>
          <a:fontRef idx="minor">
            <a:schemeClr val="dk1"/>
          </a:fontRef>
        </p:style>
        <p:txBody>
          <a:bodyPr>
            <a:normAutofit fontScale="90000"/>
          </a:bodyPr>
          <a:lstStyle/>
          <a:p>
            <a:pPr algn="l"/>
            <a:r>
              <a:rPr lang="en-GB" b="1" dirty="0" err="1" smtClean="0"/>
              <a:t>Supertutors</a:t>
            </a:r>
            <a:endParaRPr lang="en-GB" b="1" dirty="0"/>
          </a:p>
        </p:txBody>
      </p:sp>
      <p:pic>
        <p:nvPicPr>
          <p:cNvPr id="15" name="Picture 2" descr="http://mm.gmstatic.net/120/945104.jpg"/>
          <p:cNvPicPr>
            <a:picLocks noChangeAspect="1" noChangeArrowheads="1"/>
          </p:cNvPicPr>
          <p:nvPr/>
        </p:nvPicPr>
        <p:blipFill>
          <a:blip r:embed="rId3" cstate="print"/>
          <a:srcRect/>
          <a:stretch>
            <a:fillRect/>
          </a:stretch>
        </p:blipFill>
        <p:spPr bwMode="auto">
          <a:xfrm>
            <a:off x="8307180" y="5500467"/>
            <a:ext cx="620127" cy="1131619"/>
          </a:xfrm>
          <a:prstGeom prst="rect">
            <a:avLst/>
          </a:prstGeom>
          <a:noFill/>
        </p:spPr>
      </p:pic>
      <p:sp>
        <p:nvSpPr>
          <p:cNvPr id="13" name="TextBox 12"/>
          <p:cNvSpPr txBox="1"/>
          <p:nvPr/>
        </p:nvSpPr>
        <p:spPr>
          <a:xfrm>
            <a:off x="2320870" y="1962278"/>
            <a:ext cx="2604655" cy="523220"/>
          </a:xfrm>
          <a:prstGeom prst="rect">
            <a:avLst/>
          </a:prstGeom>
          <a:noFill/>
        </p:spPr>
        <p:txBody>
          <a:bodyPr wrap="square" rtlCol="0">
            <a:spAutoFit/>
          </a:bodyPr>
          <a:lstStyle/>
          <a:p>
            <a:r>
              <a:rPr lang="en-GB" sz="2800" dirty="0" smtClean="0"/>
              <a:t>Ms Berry</a:t>
            </a:r>
            <a:endParaRPr lang="en-GB" sz="2800" dirty="0"/>
          </a:p>
        </p:txBody>
      </p:sp>
      <p:sp>
        <p:nvSpPr>
          <p:cNvPr id="14" name="TextBox 13"/>
          <p:cNvSpPr txBox="1"/>
          <p:nvPr/>
        </p:nvSpPr>
        <p:spPr>
          <a:xfrm>
            <a:off x="3052305" y="2630052"/>
            <a:ext cx="2036618" cy="523220"/>
          </a:xfrm>
          <a:prstGeom prst="rect">
            <a:avLst/>
          </a:prstGeom>
          <a:noFill/>
        </p:spPr>
        <p:txBody>
          <a:bodyPr wrap="square" rtlCol="0">
            <a:spAutoFit/>
          </a:bodyPr>
          <a:lstStyle/>
          <a:p>
            <a:endParaRPr lang="en-GB" sz="2800" dirty="0"/>
          </a:p>
        </p:txBody>
      </p:sp>
      <p:sp>
        <p:nvSpPr>
          <p:cNvPr id="19" name="TextBox 18"/>
          <p:cNvSpPr txBox="1"/>
          <p:nvPr/>
        </p:nvSpPr>
        <p:spPr>
          <a:xfrm>
            <a:off x="6248398" y="1962278"/>
            <a:ext cx="2061838" cy="523220"/>
          </a:xfrm>
          <a:prstGeom prst="rect">
            <a:avLst/>
          </a:prstGeom>
          <a:noFill/>
        </p:spPr>
        <p:txBody>
          <a:bodyPr wrap="square" rtlCol="0">
            <a:spAutoFit/>
          </a:bodyPr>
          <a:lstStyle/>
          <a:p>
            <a:endParaRPr lang="en-GB" sz="2800" dirty="0"/>
          </a:p>
        </p:txBody>
      </p:sp>
      <p:sp>
        <p:nvSpPr>
          <p:cNvPr id="23" name="TextBox 22"/>
          <p:cNvSpPr txBox="1"/>
          <p:nvPr/>
        </p:nvSpPr>
        <p:spPr>
          <a:xfrm>
            <a:off x="6255028" y="3577070"/>
            <a:ext cx="1916140" cy="523220"/>
          </a:xfrm>
          <a:prstGeom prst="rect">
            <a:avLst/>
          </a:prstGeom>
          <a:noFill/>
        </p:spPr>
        <p:txBody>
          <a:bodyPr wrap="square" rtlCol="0">
            <a:spAutoFit/>
          </a:bodyPr>
          <a:lstStyle/>
          <a:p>
            <a:endParaRPr lang="en-GB" sz="2800" dirty="0"/>
          </a:p>
        </p:txBody>
      </p:sp>
      <p:sp>
        <p:nvSpPr>
          <p:cNvPr id="24" name="TextBox 23"/>
          <p:cNvSpPr txBox="1"/>
          <p:nvPr/>
        </p:nvSpPr>
        <p:spPr>
          <a:xfrm>
            <a:off x="3964031" y="3359899"/>
            <a:ext cx="2058782" cy="523220"/>
          </a:xfrm>
          <a:prstGeom prst="rect">
            <a:avLst/>
          </a:prstGeom>
          <a:noFill/>
        </p:spPr>
        <p:txBody>
          <a:bodyPr wrap="square" rtlCol="0">
            <a:spAutoFit/>
          </a:bodyPr>
          <a:lstStyle/>
          <a:p>
            <a:r>
              <a:rPr lang="en-GB" sz="2800" dirty="0" smtClean="0"/>
              <a:t>Ms Patel</a:t>
            </a:r>
            <a:endParaRPr lang="en-GB" sz="2800" dirty="0"/>
          </a:p>
        </p:txBody>
      </p:sp>
      <p:sp>
        <p:nvSpPr>
          <p:cNvPr id="25" name="TextBox 24"/>
          <p:cNvSpPr txBox="1"/>
          <p:nvPr/>
        </p:nvSpPr>
        <p:spPr>
          <a:xfrm>
            <a:off x="2320870" y="4495910"/>
            <a:ext cx="2341888" cy="523220"/>
          </a:xfrm>
          <a:prstGeom prst="rect">
            <a:avLst/>
          </a:prstGeom>
          <a:noFill/>
        </p:spPr>
        <p:txBody>
          <a:bodyPr wrap="square" rtlCol="0">
            <a:spAutoFit/>
          </a:bodyPr>
          <a:lstStyle/>
          <a:p>
            <a:r>
              <a:rPr lang="en-GB" sz="2800" dirty="0" smtClean="0"/>
              <a:t>Ms Mortimer</a:t>
            </a:r>
            <a:endParaRPr lang="en-GB" sz="2800" dirty="0"/>
          </a:p>
        </p:txBody>
      </p:sp>
      <p:pic>
        <p:nvPicPr>
          <p:cNvPr id="10" name="Picture 9"/>
          <p:cNvPicPr>
            <a:picLocks noChangeAspect="1"/>
          </p:cNvPicPr>
          <p:nvPr/>
        </p:nvPicPr>
        <p:blipFill>
          <a:blip r:embed="rId4"/>
          <a:stretch>
            <a:fillRect/>
          </a:stretch>
        </p:blipFill>
        <p:spPr>
          <a:xfrm flipH="1">
            <a:off x="363043" y="4603777"/>
            <a:ext cx="1789672" cy="1793380"/>
          </a:xfrm>
          <a:prstGeom prst="rect">
            <a:avLst/>
          </a:prstGeom>
        </p:spPr>
      </p:pic>
      <p:sp>
        <p:nvSpPr>
          <p:cNvPr id="30" name="TextBox 29"/>
          <p:cNvSpPr txBox="1"/>
          <p:nvPr/>
        </p:nvSpPr>
        <p:spPr>
          <a:xfrm>
            <a:off x="6747809" y="584528"/>
            <a:ext cx="2579811" cy="523220"/>
          </a:xfrm>
          <a:prstGeom prst="rect">
            <a:avLst/>
          </a:prstGeom>
          <a:noFill/>
        </p:spPr>
        <p:txBody>
          <a:bodyPr wrap="square" rtlCol="0">
            <a:spAutoFit/>
          </a:bodyPr>
          <a:lstStyle/>
          <a:p>
            <a:endParaRPr lang="en-GB" sz="2800" dirty="0"/>
          </a:p>
        </p:txBody>
      </p:sp>
      <p:pic>
        <p:nvPicPr>
          <p:cNvPr id="3" name="Picture 2"/>
          <p:cNvPicPr>
            <a:picLocks noChangeAspect="1"/>
          </p:cNvPicPr>
          <p:nvPr/>
        </p:nvPicPr>
        <p:blipFill>
          <a:blip r:embed="rId5"/>
          <a:stretch>
            <a:fillRect/>
          </a:stretch>
        </p:blipFill>
        <p:spPr>
          <a:xfrm>
            <a:off x="264366" y="1941643"/>
            <a:ext cx="1987027" cy="1987027"/>
          </a:xfrm>
          <a:prstGeom prst="rect">
            <a:avLst/>
          </a:prstGeom>
        </p:spPr>
      </p:pic>
      <p:pic>
        <p:nvPicPr>
          <p:cNvPr id="5" name="Picture 4"/>
          <p:cNvPicPr>
            <a:picLocks noChangeAspect="1"/>
          </p:cNvPicPr>
          <p:nvPr/>
        </p:nvPicPr>
        <p:blipFill>
          <a:blip r:embed="rId6"/>
          <a:stretch>
            <a:fillRect/>
          </a:stretch>
        </p:blipFill>
        <p:spPr>
          <a:xfrm>
            <a:off x="5783252" y="1958621"/>
            <a:ext cx="2079625" cy="2079625"/>
          </a:xfrm>
          <a:prstGeom prst="rect">
            <a:avLst/>
          </a:prstGeom>
        </p:spPr>
      </p:pic>
      <p:pic>
        <p:nvPicPr>
          <p:cNvPr id="6" name="Picture 5"/>
          <p:cNvPicPr>
            <a:picLocks noChangeAspect="1"/>
          </p:cNvPicPr>
          <p:nvPr/>
        </p:nvPicPr>
        <p:blipFill>
          <a:blip r:embed="rId7"/>
          <a:stretch>
            <a:fillRect/>
          </a:stretch>
        </p:blipFill>
        <p:spPr>
          <a:xfrm>
            <a:off x="5797709" y="4501642"/>
            <a:ext cx="2065168" cy="2065168"/>
          </a:xfrm>
          <a:prstGeom prst="rect">
            <a:avLst/>
          </a:prstGeom>
        </p:spPr>
      </p:pic>
      <p:sp>
        <p:nvSpPr>
          <p:cNvPr id="8" name="TextBox 7"/>
          <p:cNvSpPr txBox="1"/>
          <p:nvPr/>
        </p:nvSpPr>
        <p:spPr>
          <a:xfrm>
            <a:off x="3623197" y="5154867"/>
            <a:ext cx="1987107" cy="954107"/>
          </a:xfrm>
          <a:prstGeom prst="rect">
            <a:avLst/>
          </a:prstGeom>
          <a:noFill/>
        </p:spPr>
        <p:txBody>
          <a:bodyPr wrap="square" rtlCol="0">
            <a:spAutoFit/>
          </a:bodyPr>
          <a:lstStyle/>
          <a:p>
            <a:r>
              <a:rPr lang="en-GB" sz="2800" dirty="0" smtClean="0"/>
              <a:t>Ms </a:t>
            </a:r>
            <a:r>
              <a:rPr lang="en-GB" sz="2800" dirty="0" err="1" smtClean="0"/>
              <a:t>Greenbank</a:t>
            </a:r>
            <a:endParaRPr lang="en-GB" sz="2800" dirty="0"/>
          </a:p>
        </p:txBody>
      </p:sp>
      <p:sp>
        <p:nvSpPr>
          <p:cNvPr id="16" name="TextBox 15"/>
          <p:cNvSpPr txBox="1"/>
          <p:nvPr/>
        </p:nvSpPr>
        <p:spPr>
          <a:xfrm>
            <a:off x="3228327" y="2615607"/>
            <a:ext cx="2126062" cy="523220"/>
          </a:xfrm>
          <a:prstGeom prst="rect">
            <a:avLst/>
          </a:prstGeom>
          <a:noFill/>
        </p:spPr>
        <p:txBody>
          <a:bodyPr wrap="square" rtlCol="0">
            <a:spAutoFit/>
          </a:bodyPr>
          <a:lstStyle/>
          <a:p>
            <a:r>
              <a:rPr lang="en-GB" sz="2800" dirty="0" smtClean="0"/>
              <a:t>Mr Gimson</a:t>
            </a:r>
            <a:endParaRPr lang="en-GB" sz="2800" dirty="0"/>
          </a:p>
        </p:txBody>
      </p:sp>
    </p:spTree>
    <p:extLst>
      <p:ext uri="{BB962C8B-B14F-4D97-AF65-F5344CB8AC3E}">
        <p14:creationId xmlns:p14="http://schemas.microsoft.com/office/powerpoint/2010/main" val="21140222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b="1" dirty="0" smtClean="0"/>
              <a:t>Cheney </a:t>
            </a:r>
            <a:r>
              <a:rPr lang="en-GB" b="1" dirty="0" err="1" smtClean="0"/>
              <a:t>iPads</a:t>
            </a:r>
            <a:endParaRPr lang="en-GB" b="1" dirty="0"/>
          </a:p>
        </p:txBody>
      </p:sp>
      <p:sp>
        <p:nvSpPr>
          <p:cNvPr id="3" name="Content Placeholder 2"/>
          <p:cNvSpPr>
            <a:spLocks noGrp="1"/>
          </p:cNvSpPr>
          <p:nvPr>
            <p:ph idx="1"/>
          </p:nvPr>
        </p:nvSpPr>
        <p:spPr/>
        <p:txBody>
          <a:bodyPr/>
          <a:lstStyle/>
          <a:p>
            <a:r>
              <a:rPr lang="en-GB" dirty="0" err="1" smtClean="0"/>
              <a:t>Passcode</a:t>
            </a:r>
            <a:r>
              <a:rPr lang="en-GB" dirty="0" smtClean="0"/>
              <a:t>:  1920</a:t>
            </a:r>
          </a:p>
        </p:txBody>
      </p:sp>
      <p:pic>
        <p:nvPicPr>
          <p:cNvPr id="4" name="Picture 2" descr="http://mm.gmstatic.net/120/945104.jpg"/>
          <p:cNvPicPr>
            <a:picLocks noChangeAspect="1" noChangeArrowheads="1"/>
          </p:cNvPicPr>
          <p:nvPr/>
        </p:nvPicPr>
        <p:blipFill>
          <a:blip r:embed="rId2"/>
          <a:srcRect/>
          <a:stretch>
            <a:fillRect/>
          </a:stretch>
        </p:blipFill>
        <p:spPr bwMode="auto">
          <a:xfrm>
            <a:off x="8307180" y="5500467"/>
            <a:ext cx="620127" cy="1131619"/>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038225" y="312738"/>
            <a:ext cx="7772400" cy="1527175"/>
          </a:xfrm>
        </p:spPr>
        <p:txBody>
          <a:bodyPr/>
          <a:lstStyle/>
          <a:p>
            <a:pPr eaLnBrk="1" fontAlgn="auto" hangingPunct="1">
              <a:lnSpc>
                <a:spcPct val="75000"/>
              </a:lnSpc>
              <a:spcAft>
                <a:spcPts val="0"/>
              </a:spcAft>
              <a:defRPr/>
            </a:pPr>
            <a:r>
              <a:rPr lang="en-US" dirty="0" smtClean="0"/>
              <a:t>Student finance 2019</a:t>
            </a:r>
          </a:p>
        </p:txBody>
      </p:sp>
      <p:sp>
        <p:nvSpPr>
          <p:cNvPr id="10242" name="TextBox 1"/>
          <p:cNvSpPr txBox="1">
            <a:spLocks noChangeArrowheads="1"/>
          </p:cNvSpPr>
          <p:nvPr/>
        </p:nvSpPr>
        <p:spPr bwMode="auto">
          <a:xfrm>
            <a:off x="4284663" y="4724400"/>
            <a:ext cx="4608512" cy="461963"/>
          </a:xfrm>
          <a:prstGeom prst="rect">
            <a:avLst/>
          </a:prstGeom>
          <a:noFill/>
          <a:ln w="9525">
            <a:noFill/>
            <a:miter lim="800000"/>
            <a:headEnd/>
            <a:tailEnd/>
          </a:ln>
        </p:spPr>
        <p:txBody>
          <a:bodyPr>
            <a:spAutoFit/>
          </a:bodyPr>
          <a:lstStyle/>
          <a:p>
            <a:pPr eaLnBrk="0" hangingPunct="0"/>
            <a:r>
              <a:rPr lang="en-GB" dirty="0" smtClean="0"/>
              <a:t>Emily Jones</a:t>
            </a:r>
            <a:endParaRPr lang="en-GB" dirty="0"/>
          </a:p>
        </p:txBody>
      </p:sp>
      <p:pic>
        <p:nvPicPr>
          <p:cNvPr id="10243" name="Picture 2" descr="http://www.insuranceage.co.uk/IMG/337/66337/education-mortar-board-diploma-books-be-gif.gif?1247983611"/>
          <p:cNvPicPr>
            <a:picLocks noChangeAspect="1" noChangeArrowheads="1"/>
          </p:cNvPicPr>
          <p:nvPr/>
        </p:nvPicPr>
        <p:blipFill>
          <a:blip r:embed="rId3"/>
          <a:srcRect/>
          <a:stretch>
            <a:fillRect/>
          </a:stretch>
        </p:blipFill>
        <p:spPr bwMode="auto">
          <a:xfrm>
            <a:off x="611188" y="2522538"/>
            <a:ext cx="3673475" cy="2971800"/>
          </a:xfrm>
          <a:prstGeom prst="rect">
            <a:avLst/>
          </a:prstGeom>
          <a:noFill/>
          <a:ln w="9525">
            <a:noFill/>
            <a:miter lim="800000"/>
            <a:headEnd/>
            <a:tailEnd/>
          </a:ln>
        </p:spPr>
      </p:pic>
    </p:spTree>
    <p:extLst>
      <p:ext uri="{BB962C8B-B14F-4D97-AF65-F5344CB8AC3E}">
        <p14:creationId xmlns:p14="http://schemas.microsoft.com/office/powerpoint/2010/main" val="30066847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Main topics</a:t>
            </a:r>
            <a:endParaRPr lang="en-GB" dirty="0"/>
          </a:p>
        </p:txBody>
      </p:sp>
      <p:sp>
        <p:nvSpPr>
          <p:cNvPr id="3" name="Content Placeholder 2"/>
          <p:cNvSpPr>
            <a:spLocks noGrp="1"/>
          </p:cNvSpPr>
          <p:nvPr>
            <p:ph sz="half" idx="1"/>
          </p:nvPr>
        </p:nvSpPr>
        <p:spPr>
          <a:xfrm>
            <a:off x="1042988" y="1958975"/>
            <a:ext cx="5400675" cy="4638675"/>
          </a:xfrm>
        </p:spPr>
        <p:txBody>
          <a:bodyPr/>
          <a:lstStyle/>
          <a:p>
            <a:pPr marL="285750" indent="-285750" eaLnBrk="1" hangingPunct="1">
              <a:buFont typeface="Wingdings" pitchFamily="2" charset="2"/>
              <a:buChar char="§"/>
              <a:defRPr/>
            </a:pPr>
            <a:r>
              <a:rPr lang="en-GB" sz="2400" dirty="0" smtClean="0"/>
              <a:t>What are the costs?</a:t>
            </a:r>
          </a:p>
          <a:p>
            <a:pPr marL="285750" indent="-285750" eaLnBrk="1" hangingPunct="1">
              <a:buFont typeface="Wingdings" pitchFamily="2" charset="2"/>
              <a:buChar char="§"/>
              <a:defRPr/>
            </a:pPr>
            <a:endParaRPr lang="en-GB" sz="2400" dirty="0" smtClean="0"/>
          </a:p>
          <a:p>
            <a:pPr marL="285750" indent="-285750" eaLnBrk="1" hangingPunct="1">
              <a:buFont typeface="Wingdings" pitchFamily="2" charset="2"/>
              <a:buChar char="§"/>
              <a:defRPr/>
            </a:pPr>
            <a:endParaRPr lang="en-GB" sz="2400" dirty="0" smtClean="0"/>
          </a:p>
          <a:p>
            <a:pPr eaLnBrk="1" hangingPunct="1">
              <a:buFont typeface="Wingdings" pitchFamily="124" charset="2"/>
              <a:buNone/>
              <a:defRPr/>
            </a:pPr>
            <a:endParaRPr lang="en-GB" sz="800" dirty="0" smtClean="0"/>
          </a:p>
          <a:p>
            <a:pPr marL="285750" indent="-285750" eaLnBrk="1" hangingPunct="1">
              <a:buFont typeface="Wingdings" pitchFamily="2" charset="2"/>
              <a:buChar char="§"/>
              <a:defRPr/>
            </a:pPr>
            <a:endParaRPr lang="en-GB" sz="800" dirty="0" smtClean="0"/>
          </a:p>
          <a:p>
            <a:pPr marL="285750" indent="-285750" eaLnBrk="1" hangingPunct="1">
              <a:buFont typeface="Wingdings" pitchFamily="2" charset="2"/>
              <a:buChar char="§"/>
              <a:defRPr/>
            </a:pPr>
            <a:endParaRPr lang="en-GB" sz="800" dirty="0"/>
          </a:p>
          <a:p>
            <a:pPr marL="285750" indent="-285750" eaLnBrk="1" hangingPunct="1">
              <a:buFont typeface="Wingdings" pitchFamily="2" charset="2"/>
              <a:buChar char="§"/>
              <a:defRPr/>
            </a:pPr>
            <a:r>
              <a:rPr lang="en-GB" sz="2400" dirty="0" smtClean="0"/>
              <a:t>How will students pay for it?</a:t>
            </a:r>
          </a:p>
          <a:p>
            <a:pPr eaLnBrk="1" hangingPunct="1">
              <a:buFont typeface="Wingdings" pitchFamily="124" charset="2"/>
              <a:buNone/>
              <a:defRPr/>
            </a:pPr>
            <a:endParaRPr lang="en-GB" sz="2400" dirty="0" smtClean="0"/>
          </a:p>
          <a:p>
            <a:pPr eaLnBrk="1" hangingPunct="1">
              <a:buFont typeface="Wingdings" pitchFamily="124" charset="2"/>
              <a:buNone/>
              <a:defRPr/>
            </a:pPr>
            <a:endParaRPr lang="en-GB" sz="800" dirty="0" smtClean="0"/>
          </a:p>
          <a:p>
            <a:pPr eaLnBrk="1" hangingPunct="1">
              <a:buFont typeface="Wingdings" pitchFamily="124" charset="2"/>
              <a:buNone/>
              <a:defRPr/>
            </a:pPr>
            <a:endParaRPr lang="en-GB" sz="800" dirty="0"/>
          </a:p>
          <a:p>
            <a:pPr eaLnBrk="1" hangingPunct="1">
              <a:buFont typeface="Wingdings" pitchFamily="124" charset="2"/>
              <a:buNone/>
              <a:defRPr/>
            </a:pPr>
            <a:endParaRPr lang="en-GB" sz="800" dirty="0" smtClean="0"/>
          </a:p>
          <a:p>
            <a:pPr eaLnBrk="1" hangingPunct="1">
              <a:buFont typeface="Wingdings" pitchFamily="124" charset="2"/>
              <a:buNone/>
              <a:defRPr/>
            </a:pPr>
            <a:endParaRPr lang="en-GB" sz="800" dirty="0"/>
          </a:p>
          <a:p>
            <a:pPr eaLnBrk="1" hangingPunct="1">
              <a:buFont typeface="Wingdings" pitchFamily="124" charset="2"/>
              <a:buNone/>
              <a:defRPr/>
            </a:pPr>
            <a:endParaRPr lang="en-GB" sz="800" dirty="0"/>
          </a:p>
          <a:p>
            <a:pPr eaLnBrk="1" hangingPunct="1">
              <a:buFont typeface="Wingdings" pitchFamily="124" charset="2"/>
              <a:buNone/>
              <a:defRPr/>
            </a:pPr>
            <a:endParaRPr lang="en-GB" sz="800" dirty="0"/>
          </a:p>
          <a:p>
            <a:pPr marL="285750" indent="-285750" eaLnBrk="1" hangingPunct="1">
              <a:buFont typeface="Wingdings" pitchFamily="2" charset="2"/>
              <a:buChar char="§"/>
              <a:defRPr/>
            </a:pPr>
            <a:r>
              <a:rPr lang="en-GB" sz="2400" dirty="0" smtClean="0"/>
              <a:t>What are the repayments?</a:t>
            </a:r>
            <a:endParaRPr lang="en-GB" sz="2400" dirty="0"/>
          </a:p>
          <a:p>
            <a:pPr marL="285750" indent="-285750" eaLnBrk="1" hangingPunct="1">
              <a:buFont typeface="Arial" pitchFamily="34" charset="0"/>
              <a:buChar char="•"/>
              <a:defRPr/>
            </a:pPr>
            <a:endParaRPr lang="en-GB" dirty="0" smtClean="0"/>
          </a:p>
          <a:p>
            <a:pPr marL="285750" indent="-285750" eaLnBrk="1" hangingPunct="1">
              <a:buFont typeface="Arial" pitchFamily="34" charset="0"/>
              <a:buChar char="•"/>
              <a:defRPr/>
            </a:pPr>
            <a:endParaRPr lang="en-GB" sz="800" dirty="0" smtClean="0"/>
          </a:p>
          <a:p>
            <a:pPr eaLnBrk="1" hangingPunct="1">
              <a:buFont typeface="Wingdings" pitchFamily="124" charset="2"/>
              <a:buNone/>
              <a:defRPr/>
            </a:pPr>
            <a:endParaRPr lang="en-GB" dirty="0"/>
          </a:p>
          <a:p>
            <a:pPr eaLnBrk="1" hangingPunct="1">
              <a:buFont typeface="Wingdings" pitchFamily="124" charset="2"/>
              <a:buNone/>
              <a:defRPr/>
            </a:pPr>
            <a:endParaRPr lang="en-GB" dirty="0" smtClean="0"/>
          </a:p>
          <a:p>
            <a:pPr eaLnBrk="1" hangingPunct="1">
              <a:buFont typeface="Wingdings" pitchFamily="124" charset="2"/>
              <a:buNone/>
              <a:defRPr/>
            </a:pPr>
            <a:endParaRPr lang="en-GB" dirty="0"/>
          </a:p>
          <a:p>
            <a:pPr eaLnBrk="1" hangingPunct="1">
              <a:buFont typeface="Wingdings" pitchFamily="124" charset="2"/>
              <a:buNone/>
              <a:defRPr/>
            </a:pPr>
            <a:endParaRPr lang="en-GB" dirty="0" smtClean="0"/>
          </a:p>
          <a:p>
            <a:pPr eaLnBrk="1" hangingPunct="1">
              <a:buFont typeface="Wingdings" pitchFamily="124" charset="2"/>
              <a:buNone/>
              <a:defRPr/>
            </a:pPr>
            <a:endParaRPr lang="en-GB" dirty="0"/>
          </a:p>
        </p:txBody>
      </p:sp>
      <p:sp>
        <p:nvSpPr>
          <p:cNvPr id="5" name="Rectangle 4"/>
          <p:cNvSpPr/>
          <p:nvPr/>
        </p:nvSpPr>
        <p:spPr>
          <a:xfrm>
            <a:off x="7308850" y="3357563"/>
            <a:ext cx="1439863" cy="143986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6" name="Rectangle 5"/>
          <p:cNvSpPr/>
          <p:nvPr/>
        </p:nvSpPr>
        <p:spPr>
          <a:xfrm>
            <a:off x="7280275" y="5068888"/>
            <a:ext cx="1439863" cy="1439862"/>
          </a:xfrm>
          <a:prstGeom prst="rect">
            <a:avLst/>
          </a:prstGeom>
          <a:solidFill>
            <a:schemeClr val="accent3"/>
          </a:solidFill>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US"/>
          </a:p>
        </p:txBody>
      </p:sp>
      <p:sp>
        <p:nvSpPr>
          <p:cNvPr id="7" name="Rectangle 6"/>
          <p:cNvSpPr/>
          <p:nvPr/>
        </p:nvSpPr>
        <p:spPr>
          <a:xfrm>
            <a:off x="7265988" y="1530350"/>
            <a:ext cx="1439862" cy="1439863"/>
          </a:xfrm>
          <a:prstGeom prst="rect">
            <a:avLst/>
          </a:prstGeom>
          <a:solidFill>
            <a:schemeClr val="accent4"/>
          </a:solidFill>
          <a:effectLst/>
        </p:spPr>
        <p:style>
          <a:lnRef idx="1">
            <a:schemeClr val="accent4"/>
          </a:lnRef>
          <a:fillRef idx="3">
            <a:schemeClr val="accent4"/>
          </a:fillRef>
          <a:effectRef idx="2">
            <a:schemeClr val="accent4"/>
          </a:effectRef>
          <a:fontRef idx="minor">
            <a:schemeClr val="lt1"/>
          </a:fontRef>
        </p:style>
        <p:txBody>
          <a:bodyPr anchor="ctr"/>
          <a:lstStyle/>
          <a:p>
            <a:pPr algn="ctr" eaLnBrk="0" hangingPunct="0">
              <a:defRPr/>
            </a:pPr>
            <a:endParaRPr lang="en-US"/>
          </a:p>
        </p:txBody>
      </p:sp>
    </p:spTree>
    <p:extLst>
      <p:ext uri="{BB962C8B-B14F-4D97-AF65-F5344CB8AC3E}">
        <p14:creationId xmlns:p14="http://schemas.microsoft.com/office/powerpoint/2010/main" val="356017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What are the costs?</a:t>
            </a:r>
            <a:endParaRPr lang="en-GB" dirty="0"/>
          </a:p>
        </p:txBody>
      </p:sp>
      <p:sp>
        <p:nvSpPr>
          <p:cNvPr id="13314" name="Content Placeholder 2"/>
          <p:cNvSpPr>
            <a:spLocks noGrp="1"/>
          </p:cNvSpPr>
          <p:nvPr>
            <p:ph sz="half" idx="1"/>
          </p:nvPr>
        </p:nvSpPr>
        <p:spPr>
          <a:xfrm>
            <a:off x="1042988" y="1958975"/>
            <a:ext cx="3384550" cy="533400"/>
          </a:xfrm>
        </p:spPr>
        <p:txBody>
          <a:bodyPr/>
          <a:lstStyle/>
          <a:p>
            <a:pPr eaLnBrk="1" hangingPunct="1"/>
            <a:r>
              <a:rPr lang="en-GB" sz="2800" u="sng" smtClean="0"/>
              <a:t>Two main costs</a:t>
            </a:r>
            <a:r>
              <a:rPr lang="en-GB" sz="2800" smtClean="0"/>
              <a:t>:</a:t>
            </a:r>
          </a:p>
        </p:txBody>
      </p:sp>
      <p:sp>
        <p:nvSpPr>
          <p:cNvPr id="6" name="TextBox 5"/>
          <p:cNvSpPr txBox="1">
            <a:spLocks noChangeArrowheads="1"/>
          </p:cNvSpPr>
          <p:nvPr/>
        </p:nvSpPr>
        <p:spPr bwMode="auto">
          <a:xfrm>
            <a:off x="1106488" y="2986088"/>
            <a:ext cx="3816350" cy="585787"/>
          </a:xfrm>
          <a:prstGeom prst="rect">
            <a:avLst/>
          </a:prstGeom>
          <a:noFill/>
          <a:ln w="9525">
            <a:noFill/>
            <a:miter lim="800000"/>
            <a:headEnd/>
            <a:tailEnd/>
          </a:ln>
        </p:spPr>
        <p:txBody>
          <a:bodyPr>
            <a:spAutoFit/>
          </a:bodyPr>
          <a:lstStyle/>
          <a:p>
            <a:pPr marL="571500" indent="-571500" eaLnBrk="0" hangingPunct="0">
              <a:buFont typeface="Wingdings" pitchFamily="2" charset="2"/>
              <a:buChar char="§"/>
            </a:pPr>
            <a:r>
              <a:rPr lang="en-GB" sz="3200" b="1">
                <a:solidFill>
                  <a:srgbClr val="000000"/>
                </a:solidFill>
              </a:rPr>
              <a:t>Tuition Fees</a:t>
            </a:r>
          </a:p>
        </p:txBody>
      </p:sp>
      <p:sp>
        <p:nvSpPr>
          <p:cNvPr id="7" name="TextBox 6"/>
          <p:cNvSpPr txBox="1">
            <a:spLocks noChangeArrowheads="1"/>
          </p:cNvSpPr>
          <p:nvPr/>
        </p:nvSpPr>
        <p:spPr bwMode="auto">
          <a:xfrm>
            <a:off x="1116013" y="4221163"/>
            <a:ext cx="3887787" cy="584200"/>
          </a:xfrm>
          <a:prstGeom prst="rect">
            <a:avLst/>
          </a:prstGeom>
          <a:noFill/>
          <a:ln w="9525">
            <a:noFill/>
            <a:miter lim="800000"/>
            <a:headEnd/>
            <a:tailEnd/>
          </a:ln>
        </p:spPr>
        <p:txBody>
          <a:bodyPr>
            <a:spAutoFit/>
          </a:bodyPr>
          <a:lstStyle/>
          <a:p>
            <a:pPr marL="571500" indent="-571500" eaLnBrk="0" hangingPunct="0">
              <a:buFont typeface="Wingdings" pitchFamily="2" charset="2"/>
              <a:buChar char="§"/>
            </a:pPr>
            <a:r>
              <a:rPr lang="en-GB" sz="3200" b="1">
                <a:solidFill>
                  <a:srgbClr val="000000"/>
                </a:solidFill>
              </a:rPr>
              <a:t>Living Costs</a:t>
            </a:r>
          </a:p>
        </p:txBody>
      </p:sp>
      <p:pic>
        <p:nvPicPr>
          <p:cNvPr id="13317" name="Picture 2" descr="http://www.myguideireland.com/images/stories/Ireland/sterling_notes.jpg"/>
          <p:cNvPicPr>
            <a:picLocks noChangeAspect="1" noChangeArrowheads="1"/>
          </p:cNvPicPr>
          <p:nvPr/>
        </p:nvPicPr>
        <p:blipFill>
          <a:blip r:embed="rId2"/>
          <a:srcRect/>
          <a:stretch>
            <a:fillRect/>
          </a:stretch>
        </p:blipFill>
        <p:spPr bwMode="auto">
          <a:xfrm>
            <a:off x="5219700" y="2482850"/>
            <a:ext cx="3181350" cy="2384425"/>
          </a:xfrm>
          <a:prstGeom prst="rect">
            <a:avLst/>
          </a:prstGeom>
          <a:noFill/>
          <a:ln w="9525">
            <a:noFill/>
            <a:miter lim="800000"/>
            <a:headEnd/>
            <a:tailEnd/>
          </a:ln>
        </p:spPr>
      </p:pic>
    </p:spTree>
    <p:extLst>
      <p:ext uri="{BB962C8B-B14F-4D97-AF65-F5344CB8AC3E}">
        <p14:creationId xmlns:p14="http://schemas.microsoft.com/office/powerpoint/2010/main" val="167156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Tuition fees: Undergraduate</a:t>
            </a:r>
            <a:endParaRPr lang="en-GB" dirty="0"/>
          </a:p>
        </p:txBody>
      </p:sp>
      <p:sp>
        <p:nvSpPr>
          <p:cNvPr id="14338" name="Content Placeholder 2"/>
          <p:cNvSpPr>
            <a:spLocks noGrp="1"/>
          </p:cNvSpPr>
          <p:nvPr>
            <p:ph sz="half" idx="1"/>
          </p:nvPr>
        </p:nvSpPr>
        <p:spPr>
          <a:xfrm>
            <a:off x="1042988" y="1484313"/>
            <a:ext cx="7273925" cy="1038225"/>
          </a:xfrm>
        </p:spPr>
        <p:txBody>
          <a:bodyPr/>
          <a:lstStyle/>
          <a:p>
            <a:pPr eaLnBrk="1" hangingPunct="1"/>
            <a:r>
              <a:rPr lang="en-GB" sz="2800" dirty="0" smtClean="0"/>
              <a:t>£6,165 - £9,250 per year </a:t>
            </a:r>
            <a:r>
              <a:rPr lang="en-GB" sz="2400" dirty="0" smtClean="0"/>
              <a:t>2019 entry</a:t>
            </a:r>
          </a:p>
          <a:p>
            <a:pPr eaLnBrk="1" hangingPunct="1"/>
            <a:r>
              <a:rPr lang="en-GB" sz="2200" b="0" i="1" dirty="0" smtClean="0"/>
              <a:t>(Check individual universities and courses for details)</a:t>
            </a:r>
          </a:p>
        </p:txBody>
      </p:sp>
      <p:sp>
        <p:nvSpPr>
          <p:cNvPr id="5" name="TextBox 4"/>
          <p:cNvSpPr txBox="1">
            <a:spLocks noChangeArrowheads="1"/>
          </p:cNvSpPr>
          <p:nvPr/>
        </p:nvSpPr>
        <p:spPr bwMode="auto">
          <a:xfrm>
            <a:off x="1531938" y="3108325"/>
            <a:ext cx="5903912" cy="646113"/>
          </a:xfrm>
          <a:prstGeom prst="rect">
            <a:avLst/>
          </a:prstGeom>
          <a:noFill/>
          <a:ln w="25400">
            <a:solidFill>
              <a:srgbClr val="000000"/>
            </a:solidFill>
            <a:miter lim="800000"/>
            <a:headEnd/>
            <a:tailEnd/>
          </a:ln>
        </p:spPr>
        <p:txBody>
          <a:bodyPr>
            <a:spAutoFit/>
          </a:bodyPr>
          <a:lstStyle/>
          <a:p>
            <a:pPr algn="ctr" eaLnBrk="0" hangingPunct="0"/>
            <a:r>
              <a:rPr lang="en-GB" sz="3600" dirty="0"/>
              <a:t>Oxford Brookes University </a:t>
            </a:r>
          </a:p>
        </p:txBody>
      </p:sp>
      <p:cxnSp>
        <p:nvCxnSpPr>
          <p:cNvPr id="7" name="Straight Arrow Connector 6"/>
          <p:cNvCxnSpPr>
            <a:stCxn id="5" idx="2"/>
          </p:cNvCxnSpPr>
          <p:nvPr/>
        </p:nvCxnSpPr>
        <p:spPr>
          <a:xfrm>
            <a:off x="4484688" y="3754438"/>
            <a:ext cx="0" cy="9366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776288" y="4941888"/>
            <a:ext cx="7899400" cy="944562"/>
          </a:xfrm>
          <a:prstGeom prst="rect">
            <a:avLst/>
          </a:prstGeom>
          <a:noFill/>
          <a:ln w="9525">
            <a:noFill/>
            <a:miter lim="800000"/>
            <a:headEnd/>
            <a:tailEnd/>
          </a:ln>
        </p:spPr>
        <p:txBody>
          <a:bodyPr>
            <a:spAutoFit/>
          </a:bodyPr>
          <a:lstStyle/>
          <a:p>
            <a:pPr algn="ctr" eaLnBrk="0" hangingPunct="0"/>
            <a:r>
              <a:rPr lang="en-GB" sz="3200" b="1">
                <a:solidFill>
                  <a:srgbClr val="000000"/>
                </a:solidFill>
              </a:rPr>
              <a:t>£9,250 per year</a:t>
            </a:r>
          </a:p>
          <a:p>
            <a:pPr algn="ctr" eaLnBrk="0" hangingPunct="0"/>
            <a:r>
              <a:rPr lang="en-GB" b="1" i="1">
                <a:solidFill>
                  <a:srgbClr val="000000"/>
                </a:solidFill>
              </a:rPr>
              <a:t>Undergraduate degrees taught at Oxford Brookes</a:t>
            </a:r>
          </a:p>
        </p:txBody>
      </p:sp>
    </p:spTree>
    <p:extLst>
      <p:ext uri="{BB962C8B-B14F-4D97-AF65-F5344CB8AC3E}">
        <p14:creationId xmlns:p14="http://schemas.microsoft.com/office/powerpoint/2010/main" val="401729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a:t>Tuition </a:t>
            </a:r>
            <a:r>
              <a:rPr lang="en-GB" dirty="0" smtClean="0"/>
              <a:t>fees: </a:t>
            </a:r>
            <a:r>
              <a:rPr lang="en-GB" dirty="0"/>
              <a:t>Foundation </a:t>
            </a:r>
            <a:r>
              <a:rPr lang="en-GB" dirty="0" smtClean="0"/>
              <a:t>degrees</a:t>
            </a:r>
            <a:endParaRPr lang="en-GB" dirty="0"/>
          </a:p>
        </p:txBody>
      </p:sp>
      <p:sp>
        <p:nvSpPr>
          <p:cNvPr id="3" name="Content Placeholder 2"/>
          <p:cNvSpPr>
            <a:spLocks noGrp="1"/>
          </p:cNvSpPr>
          <p:nvPr>
            <p:ph sz="half" idx="1"/>
          </p:nvPr>
        </p:nvSpPr>
        <p:spPr>
          <a:xfrm>
            <a:off x="1042988" y="1484313"/>
            <a:ext cx="7273925" cy="576262"/>
          </a:xfrm>
        </p:spPr>
        <p:txBody>
          <a:bodyPr>
            <a:normAutofit/>
          </a:bodyPr>
          <a:lstStyle/>
          <a:p>
            <a:pPr eaLnBrk="1" hangingPunct="1">
              <a:buFont typeface="Wingdings" pitchFamily="124" charset="2"/>
              <a:buNone/>
              <a:defRPr/>
            </a:pPr>
            <a:r>
              <a:rPr lang="en-GB" sz="2400" dirty="0" smtClean="0"/>
              <a:t>Foundation degree costs may differ to onsite degrees</a:t>
            </a:r>
            <a:endParaRPr lang="en-GB" sz="2400" i="1" dirty="0"/>
          </a:p>
        </p:txBody>
      </p:sp>
      <p:sp>
        <p:nvSpPr>
          <p:cNvPr id="5" name="TextBox 4"/>
          <p:cNvSpPr txBox="1">
            <a:spLocks noChangeArrowheads="1"/>
          </p:cNvSpPr>
          <p:nvPr/>
        </p:nvSpPr>
        <p:spPr bwMode="auto">
          <a:xfrm>
            <a:off x="1531938" y="2471738"/>
            <a:ext cx="5903912" cy="646112"/>
          </a:xfrm>
          <a:prstGeom prst="rect">
            <a:avLst/>
          </a:prstGeom>
          <a:noFill/>
          <a:ln w="25400">
            <a:solidFill>
              <a:srgbClr val="000000"/>
            </a:solidFill>
            <a:miter lim="800000"/>
            <a:headEnd/>
            <a:tailEnd/>
          </a:ln>
        </p:spPr>
        <p:txBody>
          <a:bodyPr>
            <a:spAutoFit/>
          </a:bodyPr>
          <a:lstStyle/>
          <a:p>
            <a:pPr algn="ctr" eaLnBrk="0" hangingPunct="0"/>
            <a:r>
              <a:rPr lang="en-GB" sz="3600"/>
              <a:t>Oxford Brookes University </a:t>
            </a:r>
          </a:p>
        </p:txBody>
      </p:sp>
      <p:cxnSp>
        <p:nvCxnSpPr>
          <p:cNvPr id="7" name="Straight Arrow Connector 6"/>
          <p:cNvCxnSpPr>
            <a:stCxn id="5" idx="2"/>
          </p:cNvCxnSpPr>
          <p:nvPr/>
        </p:nvCxnSpPr>
        <p:spPr>
          <a:xfrm>
            <a:off x="4484688" y="3117850"/>
            <a:ext cx="0" cy="93821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55563" y="4437063"/>
            <a:ext cx="8856662" cy="1446212"/>
          </a:xfrm>
          <a:prstGeom prst="rect">
            <a:avLst/>
          </a:prstGeom>
          <a:noFill/>
          <a:ln w="9525">
            <a:noFill/>
            <a:miter lim="800000"/>
            <a:headEnd/>
            <a:tailEnd/>
          </a:ln>
        </p:spPr>
        <p:txBody>
          <a:bodyPr>
            <a:spAutoFit/>
          </a:bodyPr>
          <a:lstStyle/>
          <a:p>
            <a:pPr algn="ctr" eaLnBrk="0" hangingPunct="0"/>
            <a:r>
              <a:rPr lang="en-GB" sz="2800" b="1" dirty="0">
                <a:solidFill>
                  <a:srgbClr val="000000"/>
                </a:solidFill>
              </a:rPr>
              <a:t>£</a:t>
            </a:r>
            <a:r>
              <a:rPr lang="en-GB" sz="2800" b="1" dirty="0" smtClean="0">
                <a:solidFill>
                  <a:srgbClr val="000000"/>
                </a:solidFill>
              </a:rPr>
              <a:t>7,395 </a:t>
            </a:r>
            <a:r>
              <a:rPr lang="en-GB" sz="2800" b="1" dirty="0">
                <a:solidFill>
                  <a:srgbClr val="000000"/>
                </a:solidFill>
              </a:rPr>
              <a:t>per year </a:t>
            </a:r>
            <a:r>
              <a:rPr lang="en-GB" sz="3200" b="1" dirty="0">
                <a:solidFill>
                  <a:srgbClr val="000000"/>
                </a:solidFill>
              </a:rPr>
              <a:t>/ </a:t>
            </a:r>
            <a:r>
              <a:rPr lang="en-GB" sz="2800" b="1" dirty="0">
                <a:solidFill>
                  <a:srgbClr val="000000"/>
                </a:solidFill>
              </a:rPr>
              <a:t>£9,250 for top up year</a:t>
            </a:r>
          </a:p>
          <a:p>
            <a:pPr algn="ctr" eaLnBrk="0" hangingPunct="0"/>
            <a:endParaRPr lang="en-GB" sz="800" b="1" dirty="0">
              <a:solidFill>
                <a:srgbClr val="000000"/>
              </a:solidFill>
            </a:endParaRPr>
          </a:p>
          <a:p>
            <a:pPr algn="ctr" eaLnBrk="0" hangingPunct="0"/>
            <a:r>
              <a:rPr lang="en-GB" i="1" dirty="0">
                <a:solidFill>
                  <a:srgbClr val="000000"/>
                </a:solidFill>
              </a:rPr>
              <a:t>(Foundation/Bachelor degrees taught in </a:t>
            </a:r>
          </a:p>
          <a:p>
            <a:pPr algn="ctr" eaLnBrk="0" hangingPunct="0"/>
            <a:r>
              <a:rPr lang="en-GB" i="1" dirty="0">
                <a:solidFill>
                  <a:srgbClr val="000000"/>
                </a:solidFill>
              </a:rPr>
              <a:t>Further Education Colleges)</a:t>
            </a:r>
          </a:p>
        </p:txBody>
      </p:sp>
    </p:spTree>
    <p:extLst>
      <p:ext uri="{BB962C8B-B14F-4D97-AF65-F5344CB8AC3E}">
        <p14:creationId xmlns:p14="http://schemas.microsoft.com/office/powerpoint/2010/main" val="200383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27584" y="476672"/>
            <a:ext cx="6984776" cy="7223000"/>
          </a:xfrm>
        </p:spPr>
      </p:pic>
      <p:sp>
        <p:nvSpPr>
          <p:cNvPr id="4" name="Content Placeholder 3"/>
          <p:cNvSpPr>
            <a:spLocks noGrp="1"/>
          </p:cNvSpPr>
          <p:nvPr>
            <p:ph sz="half" idx="2"/>
          </p:nvPr>
        </p:nvSpPr>
        <p:spPr/>
        <p:txBody>
          <a:bodyPr/>
          <a:lstStyle/>
          <a:p>
            <a:endParaRPr lang="en-GB" dirty="0"/>
          </a:p>
        </p:txBody>
      </p:sp>
    </p:spTree>
    <p:extLst>
      <p:ext uri="{BB962C8B-B14F-4D97-AF65-F5344CB8AC3E}">
        <p14:creationId xmlns:p14="http://schemas.microsoft.com/office/powerpoint/2010/main" val="41095996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Living costs</a:t>
            </a:r>
            <a:endParaRPr lang="en-GB" dirty="0"/>
          </a:p>
        </p:txBody>
      </p:sp>
      <p:pic>
        <p:nvPicPr>
          <p:cNvPr id="18"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8175" y="1295400"/>
            <a:ext cx="1546225" cy="1546225"/>
          </a:xfrm>
        </p:spPr>
      </p:pic>
      <p:pic>
        <p:nvPicPr>
          <p:cNvPr id="20" name="Picture 1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645330" y="4989512"/>
            <a:ext cx="1602820" cy="1576413"/>
          </a:xfrm>
          <a:prstGeom prst="rect">
            <a:avLst/>
          </a:prstGeom>
          <a:noFill/>
          <a:ln w="9525">
            <a:noFill/>
            <a:miter lim="800000"/>
            <a:headEnd/>
            <a:tailEnd/>
          </a:ln>
        </p:spPr>
      </p:pic>
      <p:pic>
        <p:nvPicPr>
          <p:cNvPr id="21" name="Picture 20"/>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04301" y="3139882"/>
            <a:ext cx="1552575" cy="1549046"/>
          </a:xfrm>
          <a:prstGeom prst="rect">
            <a:avLst/>
          </a:prstGeom>
          <a:noFill/>
          <a:ln w="9525">
            <a:noFill/>
            <a:miter lim="800000"/>
            <a:headEnd/>
            <a:tailEnd/>
          </a:ln>
        </p:spPr>
      </p:pic>
      <p:pic>
        <p:nvPicPr>
          <p:cNvPr id="22" name="Picture 21"/>
          <p:cNvPicPr>
            <a:picLocks noGrp="1"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741863" y="3145208"/>
            <a:ext cx="1558925" cy="1545485"/>
          </a:xfrm>
          <a:prstGeom prst="rect">
            <a:avLst/>
          </a:prstGeom>
          <a:noFill/>
          <a:ln w="9525">
            <a:noFill/>
            <a:miter lim="800000"/>
            <a:headEnd/>
            <a:tailEnd/>
          </a:ln>
        </p:spPr>
      </p:pic>
      <p:pic>
        <p:nvPicPr>
          <p:cNvPr id="23" name="Picture 2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751968" y="4989512"/>
            <a:ext cx="1528763" cy="1528763"/>
          </a:xfrm>
          <a:prstGeom prst="rect">
            <a:avLst/>
          </a:prstGeom>
          <a:noFill/>
          <a:ln w="9525">
            <a:noFill/>
            <a:miter lim="800000"/>
            <a:headEnd/>
            <a:tailEnd/>
          </a:ln>
        </p:spPr>
      </p:pic>
      <p:pic>
        <p:nvPicPr>
          <p:cNvPr id="24" name="Picture 23"/>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724150" y="1295400"/>
            <a:ext cx="1536700" cy="1536700"/>
          </a:xfrm>
          <a:prstGeom prst="rect">
            <a:avLst/>
          </a:prstGeom>
          <a:noFill/>
          <a:ln w="9525">
            <a:noFill/>
            <a:miter lim="800000"/>
            <a:headEnd/>
            <a:tailEnd/>
          </a:ln>
        </p:spPr>
      </p:pic>
      <p:pic>
        <p:nvPicPr>
          <p:cNvPr id="25" name="Picture 24"/>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817678" y="1295400"/>
            <a:ext cx="1568450" cy="1568450"/>
          </a:xfrm>
          <a:prstGeom prst="rect">
            <a:avLst/>
          </a:prstGeom>
          <a:noFill/>
          <a:ln w="9525">
            <a:noFill/>
            <a:miter lim="800000"/>
            <a:headEnd/>
            <a:tailEnd/>
          </a:ln>
        </p:spPr>
      </p:pic>
      <p:pic>
        <p:nvPicPr>
          <p:cNvPr id="26" name="Picture 2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01855" y="5013325"/>
            <a:ext cx="1542663" cy="1543050"/>
          </a:xfrm>
          <a:prstGeom prst="rect">
            <a:avLst/>
          </a:prstGeom>
          <a:noFill/>
          <a:ln w="9525">
            <a:noFill/>
            <a:miter lim="800000"/>
            <a:headEnd/>
            <a:tailEnd/>
          </a:ln>
        </p:spPr>
      </p:pic>
      <p:pic>
        <p:nvPicPr>
          <p:cNvPr id="27" name="Picture 26"/>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4845050" y="1298363"/>
            <a:ext cx="1524000" cy="1530773"/>
          </a:xfrm>
          <a:prstGeom prst="rect">
            <a:avLst/>
          </a:prstGeom>
          <a:noFill/>
          <a:ln w="9525">
            <a:noFill/>
            <a:miter lim="800000"/>
            <a:headEnd/>
            <a:tailEnd/>
          </a:ln>
        </p:spPr>
      </p:pic>
      <p:pic>
        <p:nvPicPr>
          <p:cNvPr id="28" name="Picture 27"/>
          <p:cNvPicPr>
            <a:picLocks noGrp="1"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817679" y="3179289"/>
            <a:ext cx="1526222" cy="1514475"/>
          </a:xfrm>
          <a:prstGeom prst="rect">
            <a:avLst/>
          </a:prstGeom>
          <a:noFill/>
          <a:ln w="9525">
            <a:noFill/>
            <a:miter lim="800000"/>
            <a:headEnd/>
            <a:tailEnd/>
          </a:ln>
        </p:spPr>
      </p:pic>
      <p:pic>
        <p:nvPicPr>
          <p:cNvPr id="29" name="Picture 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781543" y="5013325"/>
            <a:ext cx="1508638" cy="1504950"/>
          </a:xfrm>
          <a:prstGeom prst="rect">
            <a:avLst/>
          </a:prstGeom>
          <a:noFill/>
          <a:ln w="9525">
            <a:noFill/>
            <a:miter lim="800000"/>
            <a:headEnd/>
            <a:tailEnd/>
          </a:ln>
        </p:spPr>
      </p:pic>
      <p:pic>
        <p:nvPicPr>
          <p:cNvPr id="15" name="Picture 14"/>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2692400" y="3131353"/>
            <a:ext cx="1568450" cy="1562176"/>
          </a:xfrm>
          <a:prstGeom prst="rect">
            <a:avLst/>
          </a:prstGeom>
          <a:noFill/>
          <a:ln w="9525">
            <a:noFill/>
            <a:miter lim="800000"/>
            <a:headEnd/>
            <a:tailEnd/>
          </a:ln>
        </p:spPr>
      </p:pic>
    </p:spTree>
    <p:extLst>
      <p:ext uri="{BB962C8B-B14F-4D97-AF65-F5344CB8AC3E}">
        <p14:creationId xmlns:p14="http://schemas.microsoft.com/office/powerpoint/2010/main" val="659704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en-US" b="1" dirty="0" smtClean="0"/>
              <a:t>Principles</a:t>
            </a:r>
            <a:endParaRPr lang="en-US" b="1"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University, a Gap Year, apprenticeship or other alternatives should be a positive choice, not a default option. </a:t>
            </a:r>
          </a:p>
          <a:p>
            <a:endParaRPr lang="en-US" dirty="0"/>
          </a:p>
          <a:p>
            <a:r>
              <a:rPr lang="en-US" dirty="0" smtClean="0"/>
              <a:t>Students should investigate a range of opportunities, even if they think they know what they want to do – just to make sure.</a:t>
            </a:r>
          </a:p>
          <a:p>
            <a:endParaRPr lang="en-US" dirty="0" smtClean="0"/>
          </a:p>
          <a:p>
            <a:pPr marL="0" indent="0">
              <a:buNone/>
            </a:pPr>
            <a:endParaRPr lang="en-US" dirty="0" smtClean="0"/>
          </a:p>
          <a:p>
            <a:endParaRPr lang="en-US" dirty="0"/>
          </a:p>
        </p:txBody>
      </p:sp>
      <p:pic>
        <p:nvPicPr>
          <p:cNvPr id="4" name="Picture 2" descr="http://mm.gmstatic.net/120/945104.jpg"/>
          <p:cNvPicPr>
            <a:picLocks noChangeAspect="1" noChangeArrowheads="1"/>
          </p:cNvPicPr>
          <p:nvPr/>
        </p:nvPicPr>
        <p:blipFill>
          <a:blip r:embed="rId3"/>
          <a:srcRect/>
          <a:stretch>
            <a:fillRect/>
          </a:stretch>
        </p:blipFill>
        <p:spPr bwMode="auto">
          <a:xfrm>
            <a:off x="8307180" y="5500467"/>
            <a:ext cx="620127" cy="1131619"/>
          </a:xfrm>
          <a:prstGeom prst="rect">
            <a:avLst/>
          </a:prstGeom>
          <a:noFill/>
        </p:spPr>
      </p:pic>
    </p:spTree>
    <p:extLst>
      <p:ext uri="{BB962C8B-B14F-4D97-AF65-F5344CB8AC3E}">
        <p14:creationId xmlns:p14="http://schemas.microsoft.com/office/powerpoint/2010/main" val="13061727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How will students pay for it all?</a:t>
            </a:r>
            <a:endParaRPr lang="en-GB" dirty="0"/>
          </a:p>
        </p:txBody>
      </p:sp>
      <p:sp>
        <p:nvSpPr>
          <p:cNvPr id="3" name="Content Placeholder 2"/>
          <p:cNvSpPr>
            <a:spLocks noGrp="1"/>
          </p:cNvSpPr>
          <p:nvPr>
            <p:ph sz="half" idx="1"/>
          </p:nvPr>
        </p:nvSpPr>
        <p:spPr>
          <a:xfrm>
            <a:off x="1000125" y="1557338"/>
            <a:ext cx="3622675" cy="820737"/>
          </a:xfrm>
        </p:spPr>
        <p:txBody>
          <a:bodyPr>
            <a:normAutofit lnSpcReduction="10000"/>
          </a:bodyPr>
          <a:lstStyle/>
          <a:p>
            <a:pPr algn="ctr" eaLnBrk="1" hangingPunct="1">
              <a:defRPr/>
            </a:pPr>
            <a:r>
              <a:rPr lang="en-GB" sz="3600" smtClean="0"/>
              <a:t>LOANS</a:t>
            </a:r>
          </a:p>
        </p:txBody>
      </p:sp>
      <p:sp>
        <p:nvSpPr>
          <p:cNvPr id="4" name="Content Placeholder 3"/>
          <p:cNvSpPr>
            <a:spLocks noGrp="1"/>
          </p:cNvSpPr>
          <p:nvPr>
            <p:ph sz="half" idx="2"/>
          </p:nvPr>
        </p:nvSpPr>
        <p:spPr>
          <a:xfrm>
            <a:off x="4783138" y="1412875"/>
            <a:ext cx="3622675" cy="1181100"/>
          </a:xfrm>
        </p:spPr>
        <p:txBody>
          <a:bodyPr>
            <a:normAutofit lnSpcReduction="10000"/>
          </a:bodyPr>
          <a:lstStyle/>
          <a:p>
            <a:pPr algn="ctr" eaLnBrk="1" hangingPunct="1">
              <a:spcBef>
                <a:spcPct val="0"/>
              </a:spcBef>
              <a:defRPr/>
            </a:pPr>
            <a:r>
              <a:rPr lang="en-GB" sz="3600" smtClean="0"/>
              <a:t>Non-Repayable</a:t>
            </a:r>
          </a:p>
          <a:p>
            <a:pPr algn="ctr" eaLnBrk="1" hangingPunct="1">
              <a:spcBef>
                <a:spcPct val="0"/>
              </a:spcBef>
              <a:defRPr/>
            </a:pPr>
            <a:r>
              <a:rPr lang="en-GB" sz="3600" smtClean="0"/>
              <a:t>Sources</a:t>
            </a:r>
          </a:p>
        </p:txBody>
      </p:sp>
      <p:cxnSp>
        <p:nvCxnSpPr>
          <p:cNvPr id="5" name="Straight Arrow Connector 4"/>
          <p:cNvCxnSpPr/>
          <p:nvPr/>
        </p:nvCxnSpPr>
        <p:spPr>
          <a:xfrm>
            <a:off x="2751138" y="2636838"/>
            <a:ext cx="12700" cy="1863725"/>
          </a:xfrm>
          <a:prstGeom prst="straightConnector1">
            <a:avLst/>
          </a:prstGeom>
          <a:ln w="76200" cmpd="sng">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6573838" y="2636838"/>
            <a:ext cx="6350" cy="1863725"/>
          </a:xfrm>
          <a:prstGeom prst="straightConnector1">
            <a:avLst/>
          </a:prstGeom>
          <a:ln w="76200" cmpd="sng">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a:spLocks noChangeArrowheads="1"/>
          </p:cNvSpPr>
          <p:nvPr/>
        </p:nvSpPr>
        <p:spPr bwMode="auto">
          <a:xfrm>
            <a:off x="1300163" y="4986338"/>
            <a:ext cx="3024187" cy="985837"/>
          </a:xfrm>
          <a:prstGeom prst="rect">
            <a:avLst/>
          </a:prstGeom>
          <a:noFill/>
          <a:ln w="9525">
            <a:noFill/>
            <a:miter lim="800000"/>
            <a:headEnd/>
            <a:tailEnd/>
          </a:ln>
        </p:spPr>
        <p:txBody>
          <a:bodyPr>
            <a:spAutoFit/>
          </a:bodyPr>
          <a:lstStyle/>
          <a:p>
            <a:pPr algn="ctr" eaLnBrk="0" hangingPunct="0">
              <a:spcBef>
                <a:spcPts val="1200"/>
              </a:spcBef>
            </a:pPr>
            <a:r>
              <a:rPr lang="en-GB">
                <a:solidFill>
                  <a:srgbClr val="000000"/>
                </a:solidFill>
              </a:rPr>
              <a:t>Tuition fee loan</a:t>
            </a:r>
          </a:p>
          <a:p>
            <a:pPr algn="ctr" eaLnBrk="0" hangingPunct="0">
              <a:spcBef>
                <a:spcPts val="1200"/>
              </a:spcBef>
            </a:pPr>
            <a:r>
              <a:rPr lang="en-GB">
                <a:solidFill>
                  <a:srgbClr val="000000"/>
                </a:solidFill>
              </a:rPr>
              <a:t>Maintenance loan</a:t>
            </a:r>
          </a:p>
        </p:txBody>
      </p:sp>
      <p:sp>
        <p:nvSpPr>
          <p:cNvPr id="10" name="TextBox 9"/>
          <p:cNvSpPr txBox="1">
            <a:spLocks noChangeArrowheads="1"/>
          </p:cNvSpPr>
          <p:nvPr/>
        </p:nvSpPr>
        <p:spPr bwMode="auto">
          <a:xfrm>
            <a:off x="5057775" y="4986338"/>
            <a:ext cx="3024188" cy="985837"/>
          </a:xfrm>
          <a:prstGeom prst="rect">
            <a:avLst/>
          </a:prstGeom>
          <a:noFill/>
          <a:ln w="9525">
            <a:noFill/>
            <a:miter lim="800000"/>
            <a:headEnd/>
            <a:tailEnd/>
          </a:ln>
        </p:spPr>
        <p:txBody>
          <a:bodyPr>
            <a:spAutoFit/>
          </a:bodyPr>
          <a:lstStyle/>
          <a:p>
            <a:pPr algn="ctr" eaLnBrk="0" hangingPunct="0">
              <a:spcBef>
                <a:spcPts val="1200"/>
              </a:spcBef>
            </a:pPr>
            <a:r>
              <a:rPr lang="en-GB">
                <a:solidFill>
                  <a:srgbClr val="000000"/>
                </a:solidFill>
              </a:rPr>
              <a:t>Bursaries</a:t>
            </a:r>
          </a:p>
          <a:p>
            <a:pPr algn="ctr" eaLnBrk="0" hangingPunct="0">
              <a:spcBef>
                <a:spcPts val="1200"/>
              </a:spcBef>
            </a:pPr>
            <a:r>
              <a:rPr lang="en-GB">
                <a:solidFill>
                  <a:srgbClr val="000000"/>
                </a:solidFill>
              </a:rPr>
              <a:t>Scholarships</a:t>
            </a:r>
          </a:p>
        </p:txBody>
      </p:sp>
    </p:spTree>
    <p:extLst>
      <p:ext uri="{BB962C8B-B14F-4D97-AF65-F5344CB8AC3E}">
        <p14:creationId xmlns:p14="http://schemas.microsoft.com/office/powerpoint/2010/main" val="407443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Tuition fee loan</a:t>
            </a:r>
            <a:endParaRPr lang="en-GB" dirty="0"/>
          </a:p>
        </p:txBody>
      </p:sp>
      <p:pic>
        <p:nvPicPr>
          <p:cNvPr id="18434" name="Picture 9" descr="General3"/>
          <p:cNvPicPr>
            <a:picLocks noChangeAspect="1" noChangeArrowheads="1"/>
          </p:cNvPicPr>
          <p:nvPr/>
        </p:nvPicPr>
        <p:blipFill>
          <a:blip r:embed="rId2"/>
          <a:srcRect/>
          <a:stretch>
            <a:fillRect/>
          </a:stretch>
        </p:blipFill>
        <p:spPr bwMode="auto">
          <a:xfrm>
            <a:off x="1007776" y="2636912"/>
            <a:ext cx="1512888" cy="3205162"/>
          </a:xfrm>
          <a:prstGeom prst="rect">
            <a:avLst/>
          </a:prstGeom>
          <a:noFill/>
          <a:ln w="9525">
            <a:noFill/>
            <a:miter lim="800000"/>
            <a:headEnd/>
            <a:tailEnd/>
          </a:ln>
        </p:spPr>
      </p:pic>
      <p:sp>
        <p:nvSpPr>
          <p:cNvPr id="18435" name="Content Placeholder 2"/>
          <p:cNvSpPr>
            <a:spLocks noGrp="1"/>
          </p:cNvSpPr>
          <p:nvPr>
            <p:ph sz="half" idx="1"/>
          </p:nvPr>
        </p:nvSpPr>
        <p:spPr>
          <a:xfrm>
            <a:off x="1042988" y="1484313"/>
            <a:ext cx="7273925" cy="720725"/>
          </a:xfrm>
        </p:spPr>
        <p:txBody>
          <a:bodyPr/>
          <a:lstStyle/>
          <a:p>
            <a:pPr eaLnBrk="1" hangingPunct="1"/>
            <a:r>
              <a:rPr lang="en-GB" sz="2800" dirty="0" smtClean="0"/>
              <a:t>£6,165 - £9,250 per year </a:t>
            </a:r>
            <a:r>
              <a:rPr lang="en-GB" sz="2400" dirty="0" smtClean="0"/>
              <a:t>2019 entry</a:t>
            </a:r>
          </a:p>
          <a:p>
            <a:pPr eaLnBrk="1" hangingPunct="1"/>
            <a:endParaRPr lang="en-GB" sz="2200" b="0" i="1" dirty="0" smtClean="0"/>
          </a:p>
        </p:txBody>
      </p:sp>
      <p:sp>
        <p:nvSpPr>
          <p:cNvPr id="9" name="Rectangle 8"/>
          <p:cNvSpPr/>
          <p:nvPr/>
        </p:nvSpPr>
        <p:spPr>
          <a:xfrm>
            <a:off x="4106576" y="2636912"/>
            <a:ext cx="2808288" cy="1439862"/>
          </a:xfrm>
          <a:prstGeom prst="rect">
            <a:avLst/>
          </a:prstGeom>
          <a:solidFill>
            <a:schemeClr val="accent4"/>
          </a:solidFill>
          <a:effectLst/>
        </p:spPr>
        <p:style>
          <a:lnRef idx="1">
            <a:schemeClr val="accent4"/>
          </a:lnRef>
          <a:fillRef idx="3">
            <a:schemeClr val="accent4"/>
          </a:fillRef>
          <a:effectRef idx="2">
            <a:schemeClr val="accent4"/>
          </a:effectRef>
          <a:fontRef idx="minor">
            <a:schemeClr val="lt1"/>
          </a:fontRef>
        </p:style>
        <p:txBody>
          <a:bodyPr anchor="ctr"/>
          <a:lstStyle/>
          <a:p>
            <a:pPr algn="ctr" eaLnBrk="0" hangingPunct="0">
              <a:defRPr/>
            </a:pPr>
            <a:r>
              <a:rPr lang="en-US" dirty="0"/>
              <a:t>Tuition fee available to all</a:t>
            </a:r>
          </a:p>
        </p:txBody>
      </p:sp>
      <p:sp>
        <p:nvSpPr>
          <p:cNvPr id="10" name="Rectangle 9"/>
          <p:cNvSpPr/>
          <p:nvPr/>
        </p:nvSpPr>
        <p:spPr>
          <a:xfrm>
            <a:off x="4106576" y="4292674"/>
            <a:ext cx="2808288" cy="1439863"/>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r>
              <a:rPr lang="en-US" dirty="0"/>
              <a:t>Fees are paid directly to the university</a:t>
            </a:r>
          </a:p>
        </p:txBody>
      </p:sp>
    </p:spTree>
    <p:extLst>
      <p:ext uri="{BB962C8B-B14F-4D97-AF65-F5344CB8AC3E}">
        <p14:creationId xmlns:p14="http://schemas.microsoft.com/office/powerpoint/2010/main" val="230412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GB" dirty="0" smtClean="0"/>
              <a:t>Maximum maintenance loan allowance</a:t>
            </a:r>
            <a:endParaRPr lang="en-GB" dirty="0"/>
          </a:p>
        </p:txBody>
      </p:sp>
      <p:graphicFrame>
        <p:nvGraphicFramePr>
          <p:cNvPr id="19475" name="Group 19"/>
          <p:cNvGraphicFramePr>
            <a:graphicFrameLocks noGrp="1"/>
          </p:cNvGraphicFramePr>
          <p:nvPr/>
        </p:nvGraphicFramePr>
        <p:xfrm>
          <a:off x="539750" y="1844675"/>
          <a:ext cx="6096000" cy="4103689"/>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1223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rgbClr val="FFFFFF"/>
                          </a:solidFill>
                          <a:effectLst/>
                          <a:latin typeface="Arial" charset="0"/>
                          <a:ea typeface="ＭＳ Ｐゴシック" pitchFamily="34" charset="-128"/>
                        </a:rPr>
                        <a:t>Students living at home with parents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smtClean="0">
                          <a:ln>
                            <a:noFill/>
                          </a:ln>
                          <a:solidFill>
                            <a:srgbClr val="FFFFFF"/>
                          </a:solidFill>
                          <a:effectLst/>
                          <a:latin typeface="Arial" charset="0"/>
                          <a:ea typeface="ＭＳ Ｐゴシック" pitchFamily="34" charset="-128"/>
                        </a:rPr>
                        <a:t>Up to </a:t>
                      </a:r>
                      <a:r>
                        <a:rPr kumimoji="0" lang="en-GB" sz="2200" b="1" i="0" u="none" strike="noStrike" cap="none" normalizeH="0" baseline="0" smtClean="0">
                          <a:ln>
                            <a:noFill/>
                          </a:ln>
                          <a:solidFill>
                            <a:srgbClr val="FFFFFF"/>
                          </a:solidFill>
                          <a:effectLst/>
                          <a:latin typeface="Arial" charset="0"/>
                          <a:ea typeface="ＭＳ Ｐゴシック" pitchFamily="34" charset="-128"/>
                        </a:rPr>
                        <a:t>£7,324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439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smtClean="0">
                          <a:ln>
                            <a:noFill/>
                          </a:ln>
                          <a:solidFill>
                            <a:srgbClr val="A2AD00"/>
                          </a:solidFill>
                          <a:effectLst/>
                          <a:latin typeface="Arial" charset="0"/>
                          <a:ea typeface="ＭＳ Ｐゴシック" pitchFamily="34" charset="-128"/>
                        </a:rPr>
                        <a:t>Students living away from home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smtClean="0">
                          <a:ln>
                            <a:noFill/>
                          </a:ln>
                          <a:solidFill>
                            <a:srgbClr val="A2AD00"/>
                          </a:solidFill>
                          <a:effectLst/>
                          <a:latin typeface="Arial" charset="0"/>
                          <a:ea typeface="ＭＳ Ｐゴシック" pitchFamily="34" charset="-128"/>
                        </a:rPr>
                        <a:t>(Outside of London)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3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smtClean="0">
                          <a:ln>
                            <a:noFill/>
                          </a:ln>
                          <a:solidFill>
                            <a:srgbClr val="A2AD00"/>
                          </a:solidFill>
                          <a:effectLst/>
                          <a:latin typeface="Arial" charset="0"/>
                          <a:ea typeface="ＭＳ Ｐゴシック" pitchFamily="34" charset="-128"/>
                        </a:rPr>
                        <a:t>Up to </a:t>
                      </a:r>
                      <a:r>
                        <a:rPr kumimoji="0" lang="en-GB" sz="2200" b="1" i="0" u="none" strike="noStrike" cap="none" normalizeH="0" baseline="0" smtClean="0">
                          <a:ln>
                            <a:noFill/>
                          </a:ln>
                          <a:solidFill>
                            <a:srgbClr val="A2AD00"/>
                          </a:solidFill>
                          <a:effectLst/>
                          <a:latin typeface="Arial" charset="0"/>
                          <a:ea typeface="ＭＳ Ｐゴシック" pitchFamily="34" charset="-128"/>
                        </a:rPr>
                        <a:t>£8,700</a:t>
                      </a:r>
                      <a:endParaRPr kumimoji="0" lang="en-GB" sz="2200" b="0" i="0" u="none" strike="noStrike" cap="none" normalizeH="0" baseline="0" smtClean="0">
                        <a:ln>
                          <a:noFill/>
                        </a:ln>
                        <a:solidFill>
                          <a:srgbClr val="A2AD00"/>
                        </a:solidFill>
                        <a:effectLst/>
                        <a:latin typeface="Arial"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3CB"/>
                    </a:solidFill>
                  </a:tcPr>
                </a:tc>
                <a:extLst>
                  <a:ext uri="{0D108BD9-81ED-4DB2-BD59-A6C34878D82A}">
                    <a16:rowId xmlns:a16="http://schemas.microsoft.com/office/drawing/2014/main" val="10001"/>
                  </a:ext>
                </a:extLst>
              </a:tr>
              <a:tr h="1439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smtClean="0">
                          <a:ln>
                            <a:noFill/>
                          </a:ln>
                          <a:solidFill>
                            <a:srgbClr val="A2AD00"/>
                          </a:solidFill>
                          <a:effectLst/>
                          <a:latin typeface="Arial" charset="0"/>
                          <a:ea typeface="ＭＳ Ｐゴシック" pitchFamily="34" charset="-128"/>
                        </a:rPr>
                        <a:t>Students living away from home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smtClean="0">
                          <a:ln>
                            <a:noFill/>
                          </a:ln>
                          <a:solidFill>
                            <a:srgbClr val="A2AD00"/>
                          </a:solidFill>
                          <a:effectLst/>
                          <a:latin typeface="Arial" charset="0"/>
                          <a:ea typeface="ＭＳ Ｐゴシック" pitchFamily="34" charset="-128"/>
                        </a:rPr>
                        <a:t>(Studying in London)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1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rgbClr val="A2AD00"/>
                          </a:solidFill>
                          <a:effectLst/>
                          <a:latin typeface="Arial" charset="0"/>
                          <a:ea typeface="ＭＳ Ｐゴシック" pitchFamily="34" charset="-128"/>
                        </a:rPr>
                        <a:t>Up to </a:t>
                      </a:r>
                      <a:r>
                        <a:rPr kumimoji="0" lang="en-GB" sz="2200" b="1" i="0" u="none" strike="noStrike" cap="none" normalizeH="0" baseline="0" dirty="0" smtClean="0">
                          <a:ln>
                            <a:noFill/>
                          </a:ln>
                          <a:solidFill>
                            <a:srgbClr val="A2AD00"/>
                          </a:solidFill>
                          <a:effectLst/>
                          <a:latin typeface="Arial" charset="0"/>
                          <a:ea typeface="ＭＳ Ｐゴシック" pitchFamily="34" charset="-128"/>
                        </a:rPr>
                        <a:t>£11,354</a:t>
                      </a:r>
                      <a:endParaRPr kumimoji="0" lang="en-GB" sz="2200" b="0" i="0" u="none" strike="noStrike" cap="none" normalizeH="0" baseline="0" dirty="0" smtClean="0">
                        <a:ln>
                          <a:noFill/>
                        </a:ln>
                        <a:solidFill>
                          <a:srgbClr val="A2AD00"/>
                        </a:solidFill>
                        <a:effectLst/>
                        <a:latin typeface="Arial"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1E7"/>
                    </a:solidFill>
                  </a:tcPr>
                </a:tc>
                <a:extLst>
                  <a:ext uri="{0D108BD9-81ED-4DB2-BD59-A6C34878D82A}">
                    <a16:rowId xmlns:a16="http://schemas.microsoft.com/office/drawing/2014/main" val="10002"/>
                  </a:ext>
                </a:extLst>
              </a:tr>
            </a:tbl>
          </a:graphicData>
        </a:graphic>
      </p:graphicFrame>
      <p:pic>
        <p:nvPicPr>
          <p:cNvPr id="19472" name="Picture 5" descr="General3"/>
          <p:cNvPicPr>
            <a:picLocks noGrp="1" noChangeAspect="1" noChangeArrowheads="1"/>
          </p:cNvPicPr>
          <p:nvPr/>
        </p:nvPicPr>
        <p:blipFill>
          <a:blip r:embed="rId2"/>
          <a:srcRect/>
          <a:stretch>
            <a:fillRect/>
          </a:stretch>
        </p:blipFill>
        <p:spPr bwMode="auto">
          <a:xfrm>
            <a:off x="7164288" y="2420144"/>
            <a:ext cx="1493838" cy="2952750"/>
          </a:xfrm>
          <a:prstGeom prst="rect">
            <a:avLst/>
          </a:prstGeom>
          <a:noFill/>
          <a:ln w="9525">
            <a:noFill/>
            <a:miter lim="800000"/>
            <a:headEnd/>
            <a:tailEnd/>
          </a:ln>
        </p:spPr>
      </p:pic>
      <p:sp>
        <p:nvSpPr>
          <p:cNvPr id="3" name="TextBox 2"/>
          <p:cNvSpPr txBox="1"/>
          <p:nvPr/>
        </p:nvSpPr>
        <p:spPr>
          <a:xfrm>
            <a:off x="539750" y="6165304"/>
            <a:ext cx="6264498" cy="338554"/>
          </a:xfrm>
          <a:prstGeom prst="rect">
            <a:avLst/>
          </a:prstGeom>
          <a:noFill/>
        </p:spPr>
        <p:txBody>
          <a:bodyPr wrap="square" rtlCol="0">
            <a:spAutoFit/>
          </a:bodyPr>
          <a:lstStyle/>
          <a:p>
            <a:r>
              <a:rPr lang="en-GB" sz="1600" dirty="0" smtClean="0"/>
              <a:t>*means tested</a:t>
            </a:r>
            <a:endParaRPr lang="en-GB" sz="1600" dirty="0"/>
          </a:p>
        </p:txBody>
      </p:sp>
    </p:spTree>
    <p:extLst>
      <p:ext uri="{BB962C8B-B14F-4D97-AF65-F5344CB8AC3E}">
        <p14:creationId xmlns:p14="http://schemas.microsoft.com/office/powerpoint/2010/main" val="26289212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Maintenance loan scale</a:t>
            </a:r>
            <a:endParaRPr lang="en-GB" dirty="0"/>
          </a:p>
        </p:txBody>
      </p:sp>
      <p:sp>
        <p:nvSpPr>
          <p:cNvPr id="3" name="TextBox 2"/>
          <p:cNvSpPr txBox="1"/>
          <p:nvPr/>
        </p:nvSpPr>
        <p:spPr>
          <a:xfrm>
            <a:off x="899592" y="3140968"/>
            <a:ext cx="3168352"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srgbClr val="A2AD00"/>
                </a:solidFill>
                <a:effectLst/>
                <a:uLnTx/>
                <a:uFillTx/>
                <a:latin typeface="Arial" charset="0"/>
                <a:ea typeface="ＭＳ Ｐゴシック" pitchFamily="34" charset="-128"/>
                <a:cs typeface="Arial" charset="0"/>
              </a:rPr>
              <a:t>NB - Living away from home outside London </a:t>
            </a:r>
            <a:endParaRPr kumimoji="0" lang="en-GB" sz="2400" b="0" i="0" u="none" strike="noStrike" kern="1200" cap="none" spc="0" normalizeH="0" baseline="0" noProof="0" dirty="0">
              <a:ln>
                <a:noFill/>
              </a:ln>
              <a:solidFill>
                <a:srgbClr val="A2AD00"/>
              </a:solidFill>
              <a:effectLst/>
              <a:uLnTx/>
              <a:uFillTx/>
              <a:latin typeface="Arial" charset="0"/>
              <a:ea typeface="ＭＳ Ｐゴシック" pitchFamily="34" charset="-128"/>
              <a:cs typeface="Arial" charset="0"/>
            </a:endParaRPr>
          </a:p>
        </p:txBody>
      </p:sp>
      <p:graphicFrame>
        <p:nvGraphicFramePr>
          <p:cNvPr id="6" name="Content Placeholder 4"/>
          <p:cNvGraphicFramePr>
            <a:graphicFrameLocks noGrp="1"/>
          </p:cNvGraphicFramePr>
          <p:nvPr>
            <p:ph sz="half" idx="1"/>
            <p:extLst/>
          </p:nvPr>
        </p:nvGraphicFramePr>
        <p:xfrm>
          <a:off x="4355976" y="1706372"/>
          <a:ext cx="4464496" cy="4170900"/>
        </p:xfrm>
        <a:graphic>
          <a:graphicData uri="http://schemas.openxmlformats.org/drawingml/2006/table">
            <a:tbl>
              <a:tblPr firstRow="1" bandRow="1">
                <a:tableStyleId>{5C22544A-7EE6-4342-B048-85BDC9FD1C3A}</a:tableStyleId>
              </a:tblPr>
              <a:tblGrid>
                <a:gridCol w="2729574">
                  <a:extLst>
                    <a:ext uri="{9D8B030D-6E8A-4147-A177-3AD203B41FA5}">
                      <a16:colId xmlns:a16="http://schemas.microsoft.com/office/drawing/2014/main" val="20000"/>
                    </a:ext>
                  </a:extLst>
                </a:gridCol>
                <a:gridCol w="1734922">
                  <a:extLst>
                    <a:ext uri="{9D8B030D-6E8A-4147-A177-3AD203B41FA5}">
                      <a16:colId xmlns:a16="http://schemas.microsoft.com/office/drawing/2014/main" val="20001"/>
                    </a:ext>
                  </a:extLst>
                </a:gridCol>
              </a:tblGrid>
              <a:tr h="392822">
                <a:tc>
                  <a:txBody>
                    <a:bodyPr/>
                    <a:lstStyle/>
                    <a:p>
                      <a:r>
                        <a:rPr lang="en-GB" sz="2200" dirty="0" smtClean="0"/>
                        <a:t>Income</a:t>
                      </a:r>
                      <a:endParaRPr lang="en-GB" sz="2200" dirty="0"/>
                    </a:p>
                  </a:txBody>
                  <a:tcPr/>
                </a:tc>
                <a:tc>
                  <a:txBody>
                    <a:bodyPr/>
                    <a:lstStyle/>
                    <a:p>
                      <a:r>
                        <a:rPr lang="en-GB" sz="2200" dirty="0" smtClean="0"/>
                        <a:t>Maximum</a:t>
                      </a:r>
                      <a:endParaRPr lang="en-GB" sz="2200" dirty="0"/>
                    </a:p>
                  </a:txBody>
                  <a:tcPr/>
                </a:tc>
                <a:extLst>
                  <a:ext uri="{0D108BD9-81ED-4DB2-BD59-A6C34878D82A}">
                    <a16:rowId xmlns:a16="http://schemas.microsoft.com/office/drawing/2014/main" val="10000"/>
                  </a:ext>
                </a:extLst>
              </a:tr>
              <a:tr h="399503">
                <a:tc>
                  <a:txBody>
                    <a:bodyPr/>
                    <a:lstStyle/>
                    <a:p>
                      <a:r>
                        <a:rPr lang="en-GB" sz="2000" b="1" dirty="0" smtClean="0"/>
                        <a:t>£25,000</a:t>
                      </a:r>
                      <a:endParaRPr lang="en-GB"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baseline="0" dirty="0" smtClean="0"/>
                        <a:t>£8,700</a:t>
                      </a:r>
                      <a:endParaRPr lang="en-GB" sz="2000" b="1" dirty="0" smtClean="0"/>
                    </a:p>
                  </a:txBody>
                  <a:tcPr/>
                </a:tc>
                <a:extLst>
                  <a:ext uri="{0D108BD9-81ED-4DB2-BD59-A6C34878D82A}">
                    <a16:rowId xmlns:a16="http://schemas.microsoft.com/office/drawing/2014/main" val="10001"/>
                  </a:ext>
                </a:extLst>
              </a:tr>
              <a:tr h="399503">
                <a:tc>
                  <a:txBody>
                    <a:bodyPr/>
                    <a:lstStyle/>
                    <a:p>
                      <a:r>
                        <a:rPr lang="en-GB" sz="2000" b="1" dirty="0" smtClean="0"/>
                        <a:t>£30,000</a:t>
                      </a:r>
                      <a:endParaRPr lang="en-GB"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t>£8,076</a:t>
                      </a:r>
                    </a:p>
                  </a:txBody>
                  <a:tcPr/>
                </a:tc>
                <a:extLst>
                  <a:ext uri="{0D108BD9-81ED-4DB2-BD59-A6C34878D82A}">
                    <a16:rowId xmlns:a16="http://schemas.microsoft.com/office/drawing/2014/main" val="10002"/>
                  </a:ext>
                </a:extLst>
              </a:tr>
              <a:tr h="399503">
                <a:tc>
                  <a:txBody>
                    <a:bodyPr/>
                    <a:lstStyle/>
                    <a:p>
                      <a:r>
                        <a:rPr lang="en-GB" sz="2000" b="1" dirty="0" smtClean="0"/>
                        <a:t>£35,000</a:t>
                      </a:r>
                      <a:endParaRPr lang="en-GB" sz="2000" b="1" dirty="0"/>
                    </a:p>
                  </a:txBody>
                  <a:tcPr/>
                </a:tc>
                <a:tc>
                  <a:txBody>
                    <a:bodyPr/>
                    <a:lstStyle/>
                    <a:p>
                      <a:r>
                        <a:rPr lang="en-GB" sz="2000" b="1" dirty="0" smtClean="0"/>
                        <a:t>£7,452</a:t>
                      </a:r>
                    </a:p>
                  </a:txBody>
                  <a:tcPr/>
                </a:tc>
                <a:extLst>
                  <a:ext uri="{0D108BD9-81ED-4DB2-BD59-A6C34878D82A}">
                    <a16:rowId xmlns:a16="http://schemas.microsoft.com/office/drawing/2014/main" val="10003"/>
                  </a:ext>
                </a:extLst>
              </a:tr>
              <a:tr h="399503">
                <a:tc>
                  <a:txBody>
                    <a:bodyPr/>
                    <a:lstStyle/>
                    <a:p>
                      <a:r>
                        <a:rPr lang="en-GB" sz="2000" b="1" dirty="0" smtClean="0"/>
                        <a:t>£40,000</a:t>
                      </a:r>
                      <a:endParaRPr lang="en-GB" sz="2000" b="1" dirty="0"/>
                    </a:p>
                  </a:txBody>
                  <a:tcPr/>
                </a:tc>
                <a:tc>
                  <a:txBody>
                    <a:bodyPr/>
                    <a:lstStyle/>
                    <a:p>
                      <a:r>
                        <a:rPr lang="en-GB" sz="2000" b="1" dirty="0" smtClean="0"/>
                        <a:t>£6,828</a:t>
                      </a:r>
                      <a:endParaRPr lang="en-GB" sz="2000" b="1" dirty="0"/>
                    </a:p>
                  </a:txBody>
                  <a:tcPr/>
                </a:tc>
                <a:extLst>
                  <a:ext uri="{0D108BD9-81ED-4DB2-BD59-A6C34878D82A}">
                    <a16:rowId xmlns:a16="http://schemas.microsoft.com/office/drawing/2014/main" val="10004"/>
                  </a:ext>
                </a:extLst>
              </a:tr>
              <a:tr h="399503">
                <a:tc>
                  <a:txBody>
                    <a:bodyPr/>
                    <a:lstStyle/>
                    <a:p>
                      <a:r>
                        <a:rPr lang="en-GB" sz="2000" b="1" dirty="0" smtClean="0"/>
                        <a:t>£45,000</a:t>
                      </a:r>
                      <a:endParaRPr lang="en-GB" sz="2000" b="1" dirty="0"/>
                    </a:p>
                  </a:txBody>
                  <a:tcPr/>
                </a:tc>
                <a:tc>
                  <a:txBody>
                    <a:bodyPr/>
                    <a:lstStyle/>
                    <a:p>
                      <a:r>
                        <a:rPr lang="en-GB" sz="2000" b="1" dirty="0" smtClean="0"/>
                        <a:t>£6,204</a:t>
                      </a:r>
                    </a:p>
                  </a:txBody>
                  <a:tcPr/>
                </a:tc>
                <a:extLst>
                  <a:ext uri="{0D108BD9-81ED-4DB2-BD59-A6C34878D82A}">
                    <a16:rowId xmlns:a16="http://schemas.microsoft.com/office/drawing/2014/main" val="10006"/>
                  </a:ext>
                </a:extLst>
              </a:tr>
              <a:tr h="399503">
                <a:tc>
                  <a:txBody>
                    <a:bodyPr/>
                    <a:lstStyle/>
                    <a:p>
                      <a:r>
                        <a:rPr lang="en-GB" sz="2000" b="1" dirty="0" smtClean="0"/>
                        <a:t>£50,000</a:t>
                      </a:r>
                      <a:endParaRPr lang="en-GB" sz="2000" b="1" dirty="0"/>
                    </a:p>
                  </a:txBody>
                  <a:tcPr/>
                </a:tc>
                <a:tc>
                  <a:txBody>
                    <a:bodyPr/>
                    <a:lstStyle/>
                    <a:p>
                      <a:r>
                        <a:rPr lang="en-GB" sz="2000" b="1" dirty="0" smtClean="0"/>
                        <a:t>£5,579</a:t>
                      </a:r>
                      <a:endParaRPr lang="en-GB" sz="2000" b="1" dirty="0"/>
                    </a:p>
                  </a:txBody>
                  <a:tcPr/>
                </a:tc>
                <a:extLst>
                  <a:ext uri="{0D108BD9-81ED-4DB2-BD59-A6C34878D82A}">
                    <a16:rowId xmlns:a16="http://schemas.microsoft.com/office/drawing/2014/main" val="10007"/>
                  </a:ext>
                </a:extLst>
              </a:tr>
              <a:tr h="399503">
                <a:tc>
                  <a:txBody>
                    <a:bodyPr/>
                    <a:lstStyle/>
                    <a:p>
                      <a:r>
                        <a:rPr lang="en-GB" sz="2000" b="1" dirty="0" smtClean="0"/>
                        <a:t>£55,000</a:t>
                      </a:r>
                      <a:endParaRPr lang="en-GB" sz="2000" b="1" dirty="0"/>
                    </a:p>
                  </a:txBody>
                  <a:tcPr/>
                </a:tc>
                <a:tc>
                  <a:txBody>
                    <a:bodyPr/>
                    <a:lstStyle/>
                    <a:p>
                      <a:r>
                        <a:rPr lang="en-GB" sz="2000" b="1" dirty="0" smtClean="0"/>
                        <a:t>£4,955</a:t>
                      </a:r>
                      <a:endParaRPr lang="en-GB" sz="2000" b="1" dirty="0"/>
                    </a:p>
                  </a:txBody>
                  <a:tcPr/>
                </a:tc>
                <a:extLst>
                  <a:ext uri="{0D108BD9-81ED-4DB2-BD59-A6C34878D82A}">
                    <a16:rowId xmlns:a16="http://schemas.microsoft.com/office/drawing/2014/main" val="10008"/>
                  </a:ext>
                </a:extLst>
              </a:tr>
              <a:tr h="441574">
                <a:tc>
                  <a:txBody>
                    <a:bodyPr/>
                    <a:lstStyle/>
                    <a:p>
                      <a:r>
                        <a:rPr lang="en-GB" sz="2000" b="1" dirty="0" smtClean="0"/>
                        <a:t>£60,000</a:t>
                      </a:r>
                      <a:endParaRPr lang="en-GB" sz="2000" b="1" dirty="0"/>
                    </a:p>
                  </a:txBody>
                  <a:tcPr/>
                </a:tc>
                <a:tc>
                  <a:txBody>
                    <a:bodyPr/>
                    <a:lstStyle/>
                    <a:p>
                      <a:r>
                        <a:rPr lang="en-GB" sz="2000" b="1" dirty="0" smtClean="0"/>
                        <a:t>£4,331</a:t>
                      </a:r>
                      <a:endParaRPr lang="en-GB" sz="2000" b="1" dirty="0"/>
                    </a:p>
                  </a:txBody>
                  <a:tcPr/>
                </a:tc>
                <a:extLst>
                  <a:ext uri="{0D108BD9-81ED-4DB2-BD59-A6C34878D82A}">
                    <a16:rowId xmlns:a16="http://schemas.microsoft.com/office/drawing/2014/main" val="10009"/>
                  </a:ext>
                </a:extLst>
              </a:tr>
              <a:tr h="506085">
                <a:tc>
                  <a:txBody>
                    <a:bodyPr/>
                    <a:lstStyle/>
                    <a:p>
                      <a:r>
                        <a:rPr lang="en-GB" sz="2000" b="1" dirty="0" smtClean="0"/>
                        <a:t>£62,215+</a:t>
                      </a:r>
                      <a:endParaRPr lang="en-GB" sz="2000" b="1" dirty="0"/>
                    </a:p>
                  </a:txBody>
                  <a:tcPr/>
                </a:tc>
                <a:tc>
                  <a:txBody>
                    <a:bodyPr/>
                    <a:lstStyle/>
                    <a:p>
                      <a:r>
                        <a:rPr lang="en-GB" sz="2000" b="1" dirty="0" smtClean="0"/>
                        <a:t>£4,054</a:t>
                      </a:r>
                      <a:endParaRPr lang="en-GB" sz="2000" b="1"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9964969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How do the loans work?</a:t>
            </a:r>
            <a:endParaRPr lang="en-GB" dirty="0"/>
          </a:p>
        </p:txBody>
      </p:sp>
      <p:sp>
        <p:nvSpPr>
          <p:cNvPr id="5" name="Rectangle 4"/>
          <p:cNvSpPr>
            <a:spLocks noChangeArrowheads="1"/>
          </p:cNvSpPr>
          <p:nvPr/>
        </p:nvSpPr>
        <p:spPr bwMode="auto">
          <a:xfrm>
            <a:off x="971550" y="1773238"/>
            <a:ext cx="7848600" cy="2284412"/>
          </a:xfrm>
          <a:prstGeom prst="rect">
            <a:avLst/>
          </a:prstGeom>
          <a:noFill/>
          <a:ln w="9525">
            <a:noFill/>
            <a:miter lim="800000"/>
            <a:headEnd/>
            <a:tailEnd/>
          </a:ln>
        </p:spPr>
        <p:txBody>
          <a:bodyPr>
            <a:spAutoFit/>
          </a:bodyPr>
          <a:lstStyle/>
          <a:p>
            <a:pPr eaLnBrk="0" hangingPunct="0"/>
            <a:r>
              <a:rPr lang="en-US" sz="3200" b="1" dirty="0">
                <a:solidFill>
                  <a:srgbClr val="000000"/>
                </a:solidFill>
              </a:rPr>
              <a:t>Loans combined into one amount</a:t>
            </a:r>
          </a:p>
          <a:p>
            <a:pPr algn="ctr" eaLnBrk="0" hangingPunct="0"/>
            <a:endParaRPr lang="en-US" sz="800" dirty="0">
              <a:solidFill>
                <a:srgbClr val="000000"/>
              </a:solidFill>
            </a:endParaRPr>
          </a:p>
          <a:p>
            <a:pPr eaLnBrk="0" hangingPunct="0"/>
            <a:r>
              <a:rPr lang="en-US" dirty="0">
                <a:solidFill>
                  <a:srgbClr val="000000"/>
                </a:solidFill>
              </a:rPr>
              <a:t>Repayments start:</a:t>
            </a:r>
          </a:p>
          <a:p>
            <a:pPr eaLnBrk="0" hangingPunct="0"/>
            <a:endParaRPr lang="en-US" sz="800" dirty="0">
              <a:solidFill>
                <a:srgbClr val="000000"/>
              </a:solidFill>
            </a:endParaRPr>
          </a:p>
          <a:p>
            <a:pPr marL="1714500" lvl="3" indent="-342900" eaLnBrk="0" hangingPunct="0">
              <a:buFont typeface="Arial" charset="0"/>
              <a:buChar char="•"/>
            </a:pPr>
            <a:r>
              <a:rPr lang="en-US" u="sng" dirty="0">
                <a:solidFill>
                  <a:srgbClr val="000000"/>
                </a:solidFill>
              </a:rPr>
              <a:t>April</a:t>
            </a:r>
            <a:r>
              <a:rPr lang="en-US" dirty="0">
                <a:solidFill>
                  <a:srgbClr val="000000"/>
                </a:solidFill>
              </a:rPr>
              <a:t> after the course finishes </a:t>
            </a:r>
          </a:p>
          <a:p>
            <a:pPr algn="ctr" eaLnBrk="0" hangingPunct="0"/>
            <a:endParaRPr lang="en-US" dirty="0">
              <a:solidFill>
                <a:srgbClr val="000000"/>
              </a:solidFill>
            </a:endParaRPr>
          </a:p>
          <a:p>
            <a:pPr marL="1714500" lvl="3" indent="-342900" eaLnBrk="0" hangingPunct="0">
              <a:buFont typeface="Arial" charset="0"/>
              <a:buChar char="•"/>
            </a:pPr>
            <a:r>
              <a:rPr lang="en-US" dirty="0">
                <a:solidFill>
                  <a:srgbClr val="000000"/>
                </a:solidFill>
              </a:rPr>
              <a:t>Student earning at least </a:t>
            </a:r>
            <a:r>
              <a:rPr lang="en-US" b="1" u="sng" dirty="0">
                <a:solidFill>
                  <a:srgbClr val="000000"/>
                </a:solidFill>
              </a:rPr>
              <a:t>£25,000</a:t>
            </a:r>
            <a:r>
              <a:rPr lang="en-US" b="1" dirty="0">
                <a:solidFill>
                  <a:srgbClr val="000000"/>
                </a:solidFill>
              </a:rPr>
              <a:t> </a:t>
            </a:r>
            <a:r>
              <a:rPr lang="en-US" dirty="0">
                <a:solidFill>
                  <a:srgbClr val="000000"/>
                </a:solidFill>
              </a:rPr>
              <a:t>per year</a:t>
            </a:r>
          </a:p>
        </p:txBody>
      </p:sp>
      <p:sp>
        <p:nvSpPr>
          <p:cNvPr id="6" name="Rectangle 5"/>
          <p:cNvSpPr/>
          <p:nvPr/>
        </p:nvSpPr>
        <p:spPr>
          <a:xfrm>
            <a:off x="1492250" y="4749800"/>
            <a:ext cx="1439863" cy="1439863"/>
          </a:xfrm>
          <a:prstGeom prst="rect">
            <a:avLst/>
          </a:prstGeom>
          <a:solidFill>
            <a:schemeClr val="accent4"/>
          </a:solidFill>
          <a:effectLst/>
        </p:spPr>
        <p:style>
          <a:lnRef idx="1">
            <a:schemeClr val="accent4"/>
          </a:lnRef>
          <a:fillRef idx="3">
            <a:schemeClr val="accent4"/>
          </a:fillRef>
          <a:effectRef idx="2">
            <a:schemeClr val="accent4"/>
          </a:effectRef>
          <a:fontRef idx="minor">
            <a:schemeClr val="lt1"/>
          </a:fontRef>
        </p:style>
        <p:txBody>
          <a:bodyPr anchor="ctr"/>
          <a:lstStyle/>
          <a:p>
            <a:pPr algn="ctr" eaLnBrk="0" hangingPunct="0">
              <a:defRPr/>
            </a:pPr>
            <a:endParaRPr lang="en-US"/>
          </a:p>
        </p:txBody>
      </p:sp>
      <p:sp>
        <p:nvSpPr>
          <p:cNvPr id="7" name="Rectangle 6"/>
          <p:cNvSpPr/>
          <p:nvPr/>
        </p:nvSpPr>
        <p:spPr>
          <a:xfrm>
            <a:off x="3797300" y="4743450"/>
            <a:ext cx="1439863" cy="1439863"/>
          </a:xfrm>
          <a:prstGeom prst="rect">
            <a:avLst/>
          </a:prstGeom>
          <a:solidFill>
            <a:schemeClr val="accent3"/>
          </a:solidFill>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US"/>
          </a:p>
        </p:txBody>
      </p:sp>
      <p:sp>
        <p:nvSpPr>
          <p:cNvPr id="8" name="Rectangle 7"/>
          <p:cNvSpPr/>
          <p:nvPr/>
        </p:nvSpPr>
        <p:spPr>
          <a:xfrm>
            <a:off x="6053138" y="4749800"/>
            <a:ext cx="1439862" cy="1439863"/>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9" name="TextBox 8"/>
          <p:cNvSpPr txBox="1">
            <a:spLocks noChangeArrowheads="1"/>
          </p:cNvSpPr>
          <p:nvPr/>
        </p:nvSpPr>
        <p:spPr bwMode="auto">
          <a:xfrm>
            <a:off x="1492250" y="5053013"/>
            <a:ext cx="1431925" cy="461665"/>
          </a:xfrm>
          <a:prstGeom prst="rect">
            <a:avLst/>
          </a:prstGeom>
          <a:noFill/>
          <a:ln w="9525">
            <a:noFill/>
            <a:miter lim="800000"/>
            <a:headEnd/>
            <a:tailEnd/>
          </a:ln>
        </p:spPr>
        <p:txBody>
          <a:bodyPr>
            <a:spAutoFit/>
          </a:bodyPr>
          <a:lstStyle/>
          <a:p>
            <a:pPr algn="ctr" eaLnBrk="0" hangingPunct="0"/>
            <a:r>
              <a:rPr lang="en-GB" dirty="0" smtClean="0">
                <a:solidFill>
                  <a:schemeClr val="bg1"/>
                </a:solidFill>
              </a:rPr>
              <a:t>HMRC</a:t>
            </a:r>
            <a:endParaRPr lang="en-GB" dirty="0">
              <a:solidFill>
                <a:schemeClr val="bg1"/>
              </a:solidFill>
            </a:endParaRPr>
          </a:p>
        </p:txBody>
      </p:sp>
      <p:sp>
        <p:nvSpPr>
          <p:cNvPr id="10" name="TextBox 9"/>
          <p:cNvSpPr txBox="1">
            <a:spLocks noChangeArrowheads="1"/>
          </p:cNvSpPr>
          <p:nvPr/>
        </p:nvSpPr>
        <p:spPr bwMode="auto">
          <a:xfrm>
            <a:off x="3786188" y="5048250"/>
            <a:ext cx="1433512" cy="830263"/>
          </a:xfrm>
          <a:prstGeom prst="rect">
            <a:avLst/>
          </a:prstGeom>
          <a:noFill/>
          <a:ln w="9525">
            <a:noFill/>
            <a:miter lim="800000"/>
            <a:headEnd/>
            <a:tailEnd/>
          </a:ln>
        </p:spPr>
        <p:txBody>
          <a:bodyPr>
            <a:spAutoFit/>
          </a:bodyPr>
          <a:lstStyle/>
          <a:p>
            <a:pPr algn="ctr" eaLnBrk="0" hangingPunct="0"/>
            <a:r>
              <a:rPr lang="en-GB" dirty="0">
                <a:solidFill>
                  <a:schemeClr val="bg1"/>
                </a:solidFill>
              </a:rPr>
              <a:t>Interest Rates</a:t>
            </a:r>
          </a:p>
        </p:txBody>
      </p:sp>
      <p:sp>
        <p:nvSpPr>
          <p:cNvPr id="11" name="TextBox 10"/>
          <p:cNvSpPr txBox="1">
            <a:spLocks noChangeArrowheads="1"/>
          </p:cNvSpPr>
          <p:nvPr/>
        </p:nvSpPr>
        <p:spPr bwMode="auto">
          <a:xfrm>
            <a:off x="5980113" y="4913313"/>
            <a:ext cx="1584325" cy="1108075"/>
          </a:xfrm>
          <a:prstGeom prst="rect">
            <a:avLst/>
          </a:prstGeom>
          <a:noFill/>
          <a:ln w="9525">
            <a:noFill/>
            <a:miter lim="800000"/>
            <a:headEnd/>
            <a:tailEnd/>
          </a:ln>
        </p:spPr>
        <p:txBody>
          <a:bodyPr>
            <a:spAutoFit/>
          </a:bodyPr>
          <a:lstStyle/>
          <a:p>
            <a:pPr algn="ctr" eaLnBrk="0" hangingPunct="0"/>
            <a:r>
              <a:rPr lang="en-GB" sz="2200" dirty="0">
                <a:solidFill>
                  <a:schemeClr val="bg1"/>
                </a:solidFill>
              </a:rPr>
              <a:t>Loan wiped after </a:t>
            </a:r>
          </a:p>
          <a:p>
            <a:pPr algn="ctr" eaLnBrk="0" hangingPunct="0"/>
            <a:r>
              <a:rPr lang="en-GB" sz="2200" dirty="0">
                <a:solidFill>
                  <a:schemeClr val="bg1"/>
                </a:solidFill>
              </a:rPr>
              <a:t>30 years</a:t>
            </a:r>
          </a:p>
        </p:txBody>
      </p:sp>
    </p:spTree>
    <p:extLst>
      <p:ext uri="{BB962C8B-B14F-4D97-AF65-F5344CB8AC3E}">
        <p14:creationId xmlns:p14="http://schemas.microsoft.com/office/powerpoint/2010/main" val="326528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repayments</a:t>
            </a:r>
            <a:endParaRPr lang="en-GB" dirty="0"/>
          </a:p>
        </p:txBody>
      </p:sp>
      <p:sp>
        <p:nvSpPr>
          <p:cNvPr id="21506" name="Rectangle 4"/>
          <p:cNvSpPr>
            <a:spLocks noChangeArrowheads="1"/>
          </p:cNvSpPr>
          <p:nvPr/>
        </p:nvSpPr>
        <p:spPr bwMode="auto">
          <a:xfrm>
            <a:off x="1547813" y="1341438"/>
            <a:ext cx="6480175" cy="1339850"/>
          </a:xfrm>
          <a:prstGeom prst="rect">
            <a:avLst/>
          </a:prstGeom>
          <a:noFill/>
          <a:ln w="9525">
            <a:noFill/>
            <a:miter lim="800000"/>
            <a:headEnd/>
            <a:tailEnd/>
          </a:ln>
        </p:spPr>
        <p:txBody>
          <a:bodyPr>
            <a:spAutoFit/>
          </a:bodyPr>
          <a:lstStyle/>
          <a:p>
            <a:pPr algn="ctr" eaLnBrk="0" hangingPunct="0"/>
            <a:r>
              <a:rPr lang="en-GB">
                <a:solidFill>
                  <a:srgbClr val="000000"/>
                </a:solidFill>
              </a:rPr>
              <a:t>Repay tuition fee and maintenance loan at:</a:t>
            </a:r>
          </a:p>
          <a:p>
            <a:pPr algn="ctr" eaLnBrk="0" hangingPunct="0"/>
            <a:endParaRPr lang="en-GB" sz="1000">
              <a:solidFill>
                <a:srgbClr val="000000"/>
              </a:solidFill>
            </a:endParaRPr>
          </a:p>
          <a:p>
            <a:pPr algn="ctr" eaLnBrk="0" hangingPunct="0"/>
            <a:r>
              <a:rPr lang="en-GB" b="1">
                <a:solidFill>
                  <a:srgbClr val="000000"/>
                </a:solidFill>
              </a:rPr>
              <a:t>9% of income over £25,000</a:t>
            </a:r>
          </a:p>
          <a:p>
            <a:pPr algn="ctr" eaLnBrk="0" hangingPunct="0"/>
            <a:endParaRPr lang="en-GB">
              <a:solidFill>
                <a:srgbClr val="000000"/>
              </a:solidFill>
            </a:endParaRPr>
          </a:p>
        </p:txBody>
      </p:sp>
      <p:graphicFrame>
        <p:nvGraphicFramePr>
          <p:cNvPr id="21534" name="Group 30"/>
          <p:cNvGraphicFramePr>
            <a:graphicFrameLocks noGrp="1"/>
          </p:cNvGraphicFramePr>
          <p:nvPr/>
        </p:nvGraphicFramePr>
        <p:xfrm>
          <a:off x="2268538" y="2708275"/>
          <a:ext cx="4824412" cy="3065146"/>
        </p:xfrm>
        <a:graphic>
          <a:graphicData uri="http://schemas.openxmlformats.org/drawingml/2006/table">
            <a:tbl>
              <a:tblPr/>
              <a:tblGrid>
                <a:gridCol w="2413000">
                  <a:extLst>
                    <a:ext uri="{9D8B030D-6E8A-4147-A177-3AD203B41FA5}">
                      <a16:colId xmlns:a16="http://schemas.microsoft.com/office/drawing/2014/main" val="20000"/>
                    </a:ext>
                  </a:extLst>
                </a:gridCol>
                <a:gridCol w="2411412">
                  <a:extLst>
                    <a:ext uri="{9D8B030D-6E8A-4147-A177-3AD203B41FA5}">
                      <a16:colId xmlns:a16="http://schemas.microsoft.com/office/drawing/2014/main" val="20001"/>
                    </a:ext>
                  </a:extLst>
                </a:gridCol>
              </a:tblGrid>
              <a:tr h="709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800" b="1" i="0" u="none" strike="noStrike" cap="none" normalizeH="0" baseline="0" dirty="0" smtClean="0">
                        <a:ln>
                          <a:noFill/>
                        </a:ln>
                        <a:solidFill>
                          <a:srgbClr val="FFFFFF"/>
                        </a:solidFill>
                        <a:effectLst/>
                        <a:latin typeface="Arial"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FFFFFF"/>
                          </a:solidFill>
                          <a:effectLst/>
                          <a:latin typeface="Arial" charset="0"/>
                          <a:ea typeface="ＭＳ Ｐゴシック" pitchFamily="34" charset="-128"/>
                        </a:rPr>
                        <a:t>Salary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800" b="1" i="0" u="none" strike="noStrike" cap="none" normalizeH="0" baseline="0" smtClean="0">
                        <a:ln>
                          <a:noFill/>
                        </a:ln>
                        <a:solidFill>
                          <a:srgbClr val="FFFFFF"/>
                        </a:solidFill>
                        <a:effectLst/>
                        <a:latin typeface="Arial"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rgbClr val="FFFFFF"/>
                          </a:solidFill>
                          <a:effectLst/>
                          <a:latin typeface="Arial" charset="0"/>
                          <a:ea typeface="ＭＳ Ｐゴシック" pitchFamily="34" charset="-128"/>
                        </a:rPr>
                        <a:t>Repayment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47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rgbClr val="A2AD00"/>
                          </a:solidFill>
                          <a:effectLst/>
                          <a:latin typeface="Arial" charset="0"/>
                          <a:ea typeface="ＭＳ Ｐゴシック" pitchFamily="34" charset="-128"/>
                        </a:rPr>
                        <a:t>£25,000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rgbClr val="A2AD00"/>
                        </a:solidFill>
                        <a:effectLst/>
                        <a:latin typeface="Arial"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1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A2AD00"/>
                          </a:solidFill>
                          <a:effectLst/>
                          <a:latin typeface="Arial" charset="0"/>
                          <a:ea typeface="ＭＳ Ｐゴシック" pitchFamily="34" charset="-128"/>
                        </a:rPr>
                        <a:t>£0</a:t>
                      </a:r>
                      <a:r>
                        <a:rPr kumimoji="0" lang="en-GB" sz="2400" b="0" i="0" u="none" strike="noStrike" cap="none" normalizeH="0" baseline="0" dirty="0" smtClean="0">
                          <a:ln>
                            <a:noFill/>
                          </a:ln>
                          <a:solidFill>
                            <a:srgbClr val="A2AD00"/>
                          </a:solidFill>
                          <a:effectLst/>
                          <a:latin typeface="Arial" charset="0"/>
                          <a:ea typeface="ＭＳ Ｐゴシック" pitchFamily="34" charset="-128"/>
                        </a:rPr>
                        <a:t> per month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1E7"/>
                    </a:solidFill>
                  </a:tcPr>
                </a:tc>
                <a:extLst>
                  <a:ext uri="{0D108BD9-81ED-4DB2-BD59-A6C34878D82A}">
                    <a16:rowId xmlns:a16="http://schemas.microsoft.com/office/drawing/2014/main" val="10001"/>
                  </a:ext>
                </a:extLst>
              </a:tr>
              <a:tr h="746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rgbClr val="A2AD00"/>
                          </a:solidFill>
                          <a:effectLst/>
                          <a:latin typeface="Arial" charset="0"/>
                          <a:ea typeface="ＭＳ Ｐゴシック" pitchFamily="34" charset="-128"/>
                        </a:rPr>
                        <a:t>£30,000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A2AD00"/>
                        </a:solidFill>
                        <a:effectLst/>
                        <a:latin typeface="Arial"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3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A2AD00"/>
                          </a:solidFill>
                          <a:effectLst/>
                          <a:latin typeface="Arial" charset="0"/>
                          <a:ea typeface="ＭＳ Ｐゴシック" pitchFamily="34" charset="-128"/>
                        </a:rPr>
                        <a:t>£37 </a:t>
                      </a:r>
                      <a:r>
                        <a:rPr kumimoji="0" lang="en-GB" sz="2400" b="0" i="0" u="none" strike="noStrike" cap="none" normalizeH="0" baseline="0" dirty="0" smtClean="0">
                          <a:ln>
                            <a:noFill/>
                          </a:ln>
                          <a:solidFill>
                            <a:srgbClr val="A2AD00"/>
                          </a:solidFill>
                          <a:effectLst/>
                          <a:latin typeface="Arial" charset="0"/>
                          <a:ea typeface="ＭＳ Ｐゴシック" pitchFamily="34" charset="-128"/>
                        </a:rPr>
                        <a:t>per month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rgbClr val="A2AD00"/>
                        </a:solidFill>
                        <a:effectLst/>
                        <a:latin typeface="Arial"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3CB"/>
                    </a:solidFill>
                  </a:tcPr>
                </a:tc>
                <a:extLst>
                  <a:ext uri="{0D108BD9-81ED-4DB2-BD59-A6C34878D82A}">
                    <a16:rowId xmlns:a16="http://schemas.microsoft.com/office/drawing/2014/main" val="10002"/>
                  </a:ext>
                </a:extLst>
              </a:tr>
              <a:tr h="709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A2AD00"/>
                          </a:solidFill>
                          <a:effectLst/>
                          <a:latin typeface="Arial" charset="0"/>
                          <a:ea typeface="ＭＳ Ｐゴシック" pitchFamily="34" charset="-128"/>
                        </a:rPr>
                        <a:t>£35,000</a:t>
                      </a:r>
                      <a:r>
                        <a:rPr kumimoji="0" lang="en-GB" sz="2400" b="0" i="0" u="none" strike="noStrike" cap="none" normalizeH="0" baseline="0" dirty="0" smtClean="0">
                          <a:ln>
                            <a:noFill/>
                          </a:ln>
                          <a:solidFill>
                            <a:srgbClr val="A2AD00"/>
                          </a:solidFill>
                          <a:effectLst/>
                          <a:latin typeface="Arial" charset="0"/>
                          <a:ea typeface="ＭＳ Ｐゴシック" pitchFamily="34" charset="-128"/>
                        </a:rPr>
                        <a:t> </a:t>
                      </a:r>
                      <a:endParaRPr kumimoji="0" lang="en-GB" sz="2400" b="1" i="0" u="none" strike="noStrike" cap="none" normalizeH="0" baseline="0" dirty="0" smtClean="0">
                        <a:ln>
                          <a:noFill/>
                        </a:ln>
                        <a:solidFill>
                          <a:srgbClr val="A2AD00"/>
                        </a:solidFill>
                        <a:effectLst/>
                        <a:latin typeface="Arial"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1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A2AD00"/>
                          </a:solidFill>
                          <a:effectLst/>
                          <a:latin typeface="Arial" charset="0"/>
                          <a:ea typeface="ＭＳ Ｐゴシック" pitchFamily="34" charset="-128"/>
                        </a:rPr>
                        <a:t>£75</a:t>
                      </a:r>
                      <a:r>
                        <a:rPr kumimoji="0" lang="en-GB" sz="2400" b="0" i="0" u="none" strike="noStrike" cap="none" normalizeH="0" baseline="0" dirty="0" smtClean="0">
                          <a:ln>
                            <a:noFill/>
                          </a:ln>
                          <a:solidFill>
                            <a:srgbClr val="A2AD00"/>
                          </a:solidFill>
                          <a:effectLst/>
                          <a:latin typeface="Arial" charset="0"/>
                          <a:ea typeface="ＭＳ Ｐゴシック" pitchFamily="34" charset="-128"/>
                        </a:rPr>
                        <a:t> per month</a:t>
                      </a:r>
                      <a:endParaRPr kumimoji="0" lang="en-GB" sz="2400" b="1" i="0" u="none" strike="noStrike" cap="none" normalizeH="0" baseline="0" dirty="0" smtClean="0">
                        <a:ln>
                          <a:noFill/>
                        </a:ln>
                        <a:solidFill>
                          <a:srgbClr val="A2AD00"/>
                        </a:solidFill>
                        <a:effectLst/>
                        <a:latin typeface="Arial"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1E7"/>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9144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74"/>
          <p:cNvGraphicFramePr>
            <a:graphicFrameLocks noGrp="1"/>
          </p:cNvGraphicFramePr>
          <p:nvPr>
            <p:extLst/>
          </p:nvPr>
        </p:nvGraphicFramePr>
        <p:xfrm>
          <a:off x="683568" y="764704"/>
          <a:ext cx="6912768" cy="5544618"/>
        </p:xfrm>
        <a:graphic>
          <a:graphicData uri="http://schemas.openxmlformats.org/drawingml/2006/table">
            <a:tbl>
              <a:tblPr/>
              <a:tblGrid>
                <a:gridCol w="1765852">
                  <a:extLst>
                    <a:ext uri="{9D8B030D-6E8A-4147-A177-3AD203B41FA5}">
                      <a16:colId xmlns:a16="http://schemas.microsoft.com/office/drawing/2014/main" val="20000"/>
                    </a:ext>
                  </a:extLst>
                </a:gridCol>
                <a:gridCol w="1707270">
                  <a:extLst>
                    <a:ext uri="{9D8B030D-6E8A-4147-A177-3AD203B41FA5}">
                      <a16:colId xmlns:a16="http://schemas.microsoft.com/office/drawing/2014/main" val="20001"/>
                    </a:ext>
                  </a:extLst>
                </a:gridCol>
                <a:gridCol w="2110654">
                  <a:extLst>
                    <a:ext uri="{9D8B030D-6E8A-4147-A177-3AD203B41FA5}">
                      <a16:colId xmlns:a16="http://schemas.microsoft.com/office/drawing/2014/main" val="20002"/>
                    </a:ext>
                  </a:extLst>
                </a:gridCol>
                <a:gridCol w="1328992">
                  <a:extLst>
                    <a:ext uri="{9D8B030D-6E8A-4147-A177-3AD203B41FA5}">
                      <a16:colId xmlns:a16="http://schemas.microsoft.com/office/drawing/2014/main" val="20003"/>
                    </a:ext>
                  </a:extLst>
                </a:gridCol>
              </a:tblGrid>
              <a:tr h="520427">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0000"/>
                          </a:solidFill>
                          <a:effectLst/>
                          <a:latin typeface="Lucida Console" pitchFamily="49" charset="0"/>
                          <a:ea typeface="ＭＳ Ｐゴシック" pitchFamily="34" charset="-128"/>
                          <a:cs typeface="Arial" charset="0"/>
                        </a:rPr>
                        <a:t>PAYSLIP</a:t>
                      </a:r>
                      <a:endParaRPr kumimoji="0" lang="en-GB" sz="2000" b="0" i="0" u="none" strike="noStrike" cap="none" normalizeH="0" baseline="0" dirty="0" smtClean="0">
                        <a:ln>
                          <a:noFill/>
                        </a:ln>
                        <a:solidFill>
                          <a:srgbClr val="000000"/>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charset="0"/>
                          <a:ea typeface="ＭＳ Ｐゴシック" pitchFamily="34" charset="-128"/>
                          <a:cs typeface="Arial" charset="0"/>
                        </a:rPr>
                        <a:t> </a:t>
                      </a:r>
                      <a:endParaRPr kumimoji="0" lang="en-GB" sz="24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charset="0"/>
                          <a:ea typeface="ＭＳ Ｐゴシック" pitchFamily="34" charset="-128"/>
                          <a:cs typeface="Arial" charset="0"/>
                        </a:rPr>
                        <a:t> </a:t>
                      </a:r>
                      <a:endParaRPr kumimoji="0" lang="en-GB" sz="24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0349">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charset="0"/>
                          <a:ea typeface="ＭＳ Ｐゴシック" pitchFamily="34" charset="-128"/>
                          <a:cs typeface="Arial" charset="0"/>
                        </a:rPr>
                        <a:t> </a:t>
                      </a:r>
                      <a:endParaRPr kumimoji="0" lang="en-GB" sz="24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charset="0"/>
                          <a:ea typeface="ＭＳ Ｐゴシック" pitchFamily="34" charset="-128"/>
                          <a:cs typeface="Arial" charset="0"/>
                        </a:rPr>
                        <a:t> </a:t>
                      </a:r>
                      <a:endParaRPr kumimoji="0" lang="en-GB" sz="24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charset="0"/>
                          <a:ea typeface="ＭＳ Ｐゴシック" pitchFamily="34" charset="-128"/>
                          <a:cs typeface="Arial" charset="0"/>
                        </a:rPr>
                        <a:t> </a:t>
                      </a:r>
                      <a:endParaRPr kumimoji="0" lang="en-GB" sz="24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charset="0"/>
                          <a:ea typeface="ＭＳ Ｐゴシック" pitchFamily="34" charset="-128"/>
                          <a:cs typeface="Arial" charset="0"/>
                        </a:rPr>
                        <a:t> </a:t>
                      </a:r>
                      <a:endParaRPr kumimoji="0" lang="en-GB" sz="24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50061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ea typeface="ＭＳ Ｐゴシック" pitchFamily="34" charset="-128"/>
                          <a:cs typeface="Arial" charset="0"/>
                        </a:rPr>
                        <a:t>Name</a:t>
                      </a:r>
                      <a:endParaRPr kumimoji="0" lang="en-GB" sz="1500" b="0" i="0" u="none" strike="noStrike" cap="none" normalizeH="0" baseline="0" smtClean="0">
                        <a:ln>
                          <a:noFill/>
                        </a:ln>
                        <a:solidFill>
                          <a:srgbClr val="000000"/>
                        </a:solidFill>
                        <a:effectLst/>
                        <a:latin typeface="Arial" charset="0"/>
                        <a:ea typeface="ＭＳ Ｐゴシック" pitchFamily="34" charset="-128"/>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500" b="0" i="0" u="none" strike="noStrike" cap="none" normalizeH="0" baseline="0" dirty="0" err="1" smtClean="0">
                          <a:ln>
                            <a:noFill/>
                          </a:ln>
                          <a:solidFill>
                            <a:srgbClr val="000000"/>
                          </a:solidFill>
                          <a:effectLst/>
                          <a:latin typeface="Arial" charset="0"/>
                          <a:ea typeface="ＭＳ Ｐゴシック" pitchFamily="34" charset="-128"/>
                          <a:cs typeface="Arial" charset="0"/>
                        </a:rPr>
                        <a:t>Mr.</a:t>
                      </a:r>
                      <a:r>
                        <a:rPr kumimoji="0" lang="en-GB" sz="1500" b="0" i="0" u="none" strike="noStrike" cap="none" normalizeH="0" baseline="0" dirty="0" smtClean="0">
                          <a:ln>
                            <a:noFill/>
                          </a:ln>
                          <a:solidFill>
                            <a:srgbClr val="000000"/>
                          </a:solidFill>
                          <a:effectLst/>
                          <a:latin typeface="Arial" charset="0"/>
                          <a:ea typeface="ＭＳ Ｐゴシック" pitchFamily="34" charset="-128"/>
                          <a:cs typeface="Arial" charset="0"/>
                        </a:rPr>
                        <a:t> A. Non</a:t>
                      </a:r>
                      <a:endParaRPr kumimoji="0" lang="en-GB" sz="15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ea typeface="ＭＳ Ｐゴシック" pitchFamily="34" charset="-128"/>
                          <a:cs typeface="Arial" charset="0"/>
                        </a:rPr>
                        <a:t>Pay Date</a:t>
                      </a:r>
                      <a:endParaRPr kumimoji="0" lang="en-GB" sz="1500" b="0" i="0" u="none" strike="noStrike" cap="none" normalizeH="0" baseline="0" smtClean="0">
                        <a:ln>
                          <a:noFill/>
                        </a:ln>
                        <a:solidFill>
                          <a:srgbClr val="000000"/>
                        </a:solidFill>
                        <a:effectLst/>
                        <a:latin typeface="Arial" charset="0"/>
                        <a:ea typeface="ＭＳ Ｐゴシック" pitchFamily="34" charset="-128"/>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charset="0"/>
                          <a:ea typeface="ＭＳ Ｐゴシック" pitchFamily="34" charset="-128"/>
                          <a:cs typeface="Arial" charset="0"/>
                        </a:rPr>
                        <a:t>28th April</a:t>
                      </a:r>
                      <a:endParaRPr kumimoji="0" lang="en-GB" sz="15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50061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ea typeface="ＭＳ Ｐゴシック" pitchFamily="34" charset="-128"/>
                          <a:cs typeface="Arial" charset="0"/>
                        </a:rPr>
                        <a:t>NI number</a:t>
                      </a:r>
                      <a:endParaRPr kumimoji="0" lang="en-GB" sz="1500" b="0" i="0" u="none" strike="noStrike" cap="none" normalizeH="0" baseline="0" smtClean="0">
                        <a:ln>
                          <a:noFill/>
                        </a:ln>
                        <a:solidFill>
                          <a:srgbClr val="000000"/>
                        </a:solidFill>
                        <a:effectLst/>
                        <a:latin typeface="Arial" charset="0"/>
                        <a:ea typeface="ＭＳ Ｐゴシック" pitchFamily="34" charset="-128"/>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ea typeface="ＭＳ Ｐゴシック" pitchFamily="34" charset="-128"/>
                          <a:cs typeface="Arial" charset="0"/>
                        </a:rPr>
                        <a:t>NI12345A</a:t>
                      </a:r>
                      <a:endParaRPr kumimoji="0" lang="en-GB" sz="1500" b="0" i="0" u="none" strike="noStrike" cap="none" normalizeH="0" baseline="0" smtClean="0">
                        <a:ln>
                          <a:noFill/>
                        </a:ln>
                        <a:solidFill>
                          <a:srgbClr val="000000"/>
                        </a:solidFill>
                        <a:effectLst/>
                        <a:latin typeface="Arial" charset="0"/>
                        <a:ea typeface="ＭＳ Ｐゴシック" pitchFamily="34" charset="-128"/>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ea typeface="ＭＳ Ｐゴシック" pitchFamily="34" charset="-128"/>
                          <a:cs typeface="Arial" charset="0"/>
                        </a:rPr>
                        <a:t>Tax Code</a:t>
                      </a:r>
                      <a:endParaRPr kumimoji="0" lang="en-GB" sz="1500" b="0" i="0" u="none" strike="noStrike" cap="none" normalizeH="0" baseline="0" smtClean="0">
                        <a:ln>
                          <a:noFill/>
                        </a:ln>
                        <a:solidFill>
                          <a:srgbClr val="000000"/>
                        </a:solidFill>
                        <a:effectLst/>
                        <a:latin typeface="Arial" charset="0"/>
                        <a:ea typeface="ＭＳ Ｐゴシック" pitchFamily="34" charset="-128"/>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charset="0"/>
                          <a:ea typeface="ＭＳ Ｐゴシック" pitchFamily="34" charset="-128"/>
                          <a:cs typeface="Arial" charset="0"/>
                        </a:rPr>
                        <a:t>AB12</a:t>
                      </a:r>
                      <a:endParaRPr kumimoji="0" lang="en-GB" sz="15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0349">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charset="0"/>
                          <a:ea typeface="ＭＳ Ｐゴシック" pitchFamily="34" charset="-128"/>
                          <a:cs typeface="Arial" charset="0"/>
                        </a:rPr>
                        <a:t> </a:t>
                      </a:r>
                      <a:endParaRPr kumimoji="0" lang="en-GB" sz="24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charset="0"/>
                          <a:ea typeface="ＭＳ Ｐゴシック" pitchFamily="34" charset="-128"/>
                          <a:cs typeface="Arial" charset="0"/>
                        </a:rPr>
                        <a:t> </a:t>
                      </a:r>
                      <a:endParaRPr kumimoji="0" lang="en-GB" sz="24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charset="0"/>
                          <a:ea typeface="ＭＳ Ｐゴシック" pitchFamily="34" charset="-128"/>
                          <a:cs typeface="Arial" charset="0"/>
                        </a:rPr>
                        <a:t> </a:t>
                      </a:r>
                      <a:endParaRPr kumimoji="0" lang="en-GB" sz="24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charset="0"/>
                          <a:ea typeface="ＭＳ Ｐゴシック" pitchFamily="34" charset="-128"/>
                          <a:cs typeface="Arial" charset="0"/>
                        </a:rPr>
                        <a:t> </a:t>
                      </a:r>
                      <a:endParaRPr kumimoji="0" lang="en-GB" sz="24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455599">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Verdana" pitchFamily="34" charset="0"/>
                          <a:ea typeface="ＭＳ Ｐゴシック" pitchFamily="34" charset="-128"/>
                          <a:cs typeface="Arial" charset="0"/>
                        </a:rPr>
                        <a:t>Earnings</a:t>
                      </a:r>
                      <a:endParaRPr kumimoji="0" lang="en-GB" sz="2400" b="0" i="0" u="none" strike="noStrike" cap="none" normalizeH="0" baseline="0" smtClean="0">
                        <a:ln>
                          <a:noFill/>
                        </a:ln>
                        <a:solidFill>
                          <a:srgbClr val="000000"/>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Verdana" pitchFamily="34" charset="0"/>
                          <a:ea typeface="ＭＳ Ｐゴシック" pitchFamily="34" charset="-128"/>
                          <a:cs typeface="Arial" charset="0"/>
                        </a:rPr>
                        <a:t>Deductions</a:t>
                      </a:r>
                      <a:endParaRPr kumimoji="0" lang="en-GB" sz="2400" b="0" i="0" u="none" strike="noStrike" cap="none" normalizeH="0" baseline="0" dirty="0" smtClean="0">
                        <a:ln>
                          <a:noFill/>
                        </a:ln>
                        <a:solidFill>
                          <a:srgbClr val="000000"/>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5"/>
                  </a:ext>
                </a:extLst>
              </a:tr>
              <a:tr h="50061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Verdana" pitchFamily="34" charset="0"/>
                          <a:ea typeface="ＭＳ Ｐゴシック" pitchFamily="34" charset="-128"/>
                          <a:cs typeface="Arial" charset="0"/>
                        </a:rPr>
                        <a:t>Salary</a:t>
                      </a:r>
                      <a:endParaRPr kumimoji="0" lang="en-GB" sz="1500" b="0" i="0" u="none" strike="noStrike" cap="none" normalizeH="0" baseline="0" smtClean="0">
                        <a:ln>
                          <a:noFill/>
                        </a:ln>
                        <a:solidFill>
                          <a:srgbClr val="000000"/>
                        </a:solidFill>
                        <a:effectLst/>
                        <a:latin typeface="Arial" charset="0"/>
                        <a:ea typeface="ＭＳ Ｐゴシック" pitchFamily="34" charset="-128"/>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charset="0"/>
                          <a:ea typeface="ＭＳ Ｐゴシック" pitchFamily="34" charset="-128"/>
                          <a:cs typeface="Arial" charset="0"/>
                        </a:rPr>
                        <a:t>£</a:t>
                      </a:r>
                      <a:r>
                        <a:rPr kumimoji="0" lang="en-GB" sz="1500" b="0" i="0" u="none" strike="noStrike" cap="none" normalizeH="0" baseline="0" dirty="0" smtClean="0">
                          <a:ln>
                            <a:noFill/>
                          </a:ln>
                          <a:solidFill>
                            <a:srgbClr val="000000"/>
                          </a:solidFill>
                          <a:effectLst/>
                          <a:latin typeface="Verdana" pitchFamily="34" charset="0"/>
                          <a:ea typeface="ＭＳ Ｐゴシック" pitchFamily="34" charset="-128"/>
                          <a:cs typeface="Arial" charset="0"/>
                        </a:rPr>
                        <a:t>2,500</a:t>
                      </a:r>
                      <a:endParaRPr kumimoji="0" lang="en-GB" sz="15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Verdana" pitchFamily="34" charset="0"/>
                          <a:ea typeface="ＭＳ Ｐゴシック" pitchFamily="34" charset="-128"/>
                          <a:cs typeface="Arial" charset="0"/>
                        </a:rPr>
                        <a:t>Tax</a:t>
                      </a:r>
                      <a:endParaRPr kumimoji="0" lang="en-GB" sz="1500" b="0" i="0" u="none" strike="noStrike" cap="none" normalizeH="0" baseline="0" smtClean="0">
                        <a:ln>
                          <a:noFill/>
                        </a:ln>
                        <a:solidFill>
                          <a:srgbClr val="000000"/>
                        </a:solidFill>
                        <a:effectLst/>
                        <a:latin typeface="Arial" charset="0"/>
                        <a:ea typeface="ＭＳ Ｐゴシック" pitchFamily="34" charset="-128"/>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charset="0"/>
                          <a:ea typeface="ＭＳ Ｐゴシック" pitchFamily="34" charset="-128"/>
                          <a:cs typeface="Arial" charset="0"/>
                        </a:rPr>
                        <a:t>£</a:t>
                      </a:r>
                      <a:r>
                        <a:rPr kumimoji="0" lang="en-GB" sz="1500" b="0" i="0" u="none" strike="noStrike" cap="none" normalizeH="0" baseline="0" dirty="0" smtClean="0">
                          <a:ln>
                            <a:noFill/>
                          </a:ln>
                          <a:solidFill>
                            <a:srgbClr val="000000"/>
                          </a:solidFill>
                          <a:effectLst/>
                          <a:latin typeface="Verdana" pitchFamily="34" charset="0"/>
                          <a:ea typeface="ＭＳ Ｐゴシック" pitchFamily="34" charset="-128"/>
                          <a:cs typeface="Arial" charset="0"/>
                        </a:rPr>
                        <a:t>302.50</a:t>
                      </a:r>
                      <a:endParaRPr kumimoji="0" lang="en-GB" sz="15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6"/>
                  </a:ext>
                </a:extLst>
              </a:tr>
              <a:tr h="50061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ea typeface="ＭＳ Ｐゴシック" pitchFamily="34" charset="-128"/>
                          <a:cs typeface="Arial" charset="0"/>
                        </a:rPr>
                        <a:t> </a:t>
                      </a:r>
                      <a:endParaRPr kumimoji="0" lang="en-GB" sz="2400" b="0" i="0" u="none" strike="noStrike" cap="none" normalizeH="0" baseline="0" smtClean="0">
                        <a:ln>
                          <a:noFill/>
                        </a:ln>
                        <a:solidFill>
                          <a:srgbClr val="000000"/>
                        </a:solidFill>
                        <a:effectLst/>
                        <a:latin typeface="Arial" charset="0"/>
                        <a:ea typeface="ＭＳ Ｐゴシック" pitchFamily="34" charset="-128"/>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ea typeface="ＭＳ Ｐゴシック" pitchFamily="34" charset="-128"/>
                          <a:cs typeface="Arial" charset="0"/>
                        </a:rPr>
                        <a:t> </a:t>
                      </a:r>
                      <a:endParaRPr kumimoji="0" lang="en-GB" sz="2400" b="0" i="0" u="none" strike="noStrike" cap="none" normalizeH="0" baseline="0" smtClean="0">
                        <a:ln>
                          <a:noFill/>
                        </a:ln>
                        <a:solidFill>
                          <a:srgbClr val="000000"/>
                        </a:solidFill>
                        <a:effectLst/>
                        <a:latin typeface="Arial" charset="0"/>
                        <a:ea typeface="ＭＳ Ｐゴシック" pitchFamily="34" charset="-128"/>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Verdana" pitchFamily="34" charset="0"/>
                          <a:ea typeface="ＭＳ Ｐゴシック" pitchFamily="34" charset="-128"/>
                          <a:cs typeface="Arial" charset="0"/>
                        </a:rPr>
                        <a:t>National Insurance</a:t>
                      </a:r>
                      <a:endParaRPr kumimoji="0" lang="en-GB" sz="1500" b="0" i="0" u="none" strike="noStrike" cap="none" normalizeH="0" baseline="0" smtClean="0">
                        <a:ln>
                          <a:noFill/>
                        </a:ln>
                        <a:solidFill>
                          <a:srgbClr val="000000"/>
                        </a:solidFill>
                        <a:effectLst/>
                        <a:latin typeface="Arial" charset="0"/>
                        <a:ea typeface="ＭＳ Ｐゴシック" pitchFamily="34" charset="-128"/>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charset="0"/>
                          <a:ea typeface="ＭＳ Ｐゴシック" pitchFamily="34" charset="-128"/>
                          <a:cs typeface="Arial" charset="0"/>
                        </a:rPr>
                        <a:t>£</a:t>
                      </a:r>
                      <a:r>
                        <a:rPr kumimoji="0" lang="en-GB" sz="1500" b="0" i="0" u="none" strike="noStrike" cap="none" normalizeH="0" baseline="0" dirty="0" smtClean="0">
                          <a:ln>
                            <a:noFill/>
                          </a:ln>
                          <a:solidFill>
                            <a:srgbClr val="000000"/>
                          </a:solidFill>
                          <a:effectLst/>
                          <a:latin typeface="Verdana" pitchFamily="34" charset="0"/>
                          <a:ea typeface="ＭＳ Ｐゴシック" pitchFamily="34" charset="-128"/>
                          <a:cs typeface="Arial" charset="0"/>
                        </a:rPr>
                        <a:t>215.76</a:t>
                      </a:r>
                      <a:endParaRPr kumimoji="0" lang="en-GB" sz="15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7"/>
                  </a:ext>
                </a:extLst>
              </a:tr>
              <a:tr h="502419">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ea typeface="ＭＳ Ｐゴシック" pitchFamily="34" charset="-128"/>
                          <a:cs typeface="Arial" charset="0"/>
                        </a:rPr>
                        <a:t> </a:t>
                      </a:r>
                      <a:endParaRPr kumimoji="0" lang="en-GB" sz="2400" b="0" i="0" u="none" strike="noStrike" cap="none" normalizeH="0" baseline="0" smtClean="0">
                        <a:ln>
                          <a:noFill/>
                        </a:ln>
                        <a:solidFill>
                          <a:srgbClr val="000000"/>
                        </a:solidFill>
                        <a:effectLst/>
                        <a:latin typeface="Arial" charset="0"/>
                        <a:ea typeface="ＭＳ Ｐゴシック" pitchFamily="34" charset="-128"/>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ea typeface="ＭＳ Ｐゴシック" pitchFamily="34" charset="-128"/>
                          <a:cs typeface="Arial" charset="0"/>
                        </a:rPr>
                        <a:t> </a:t>
                      </a:r>
                      <a:endParaRPr kumimoji="0" lang="en-GB" sz="2400" b="0" i="0" u="none" strike="noStrike" cap="none" normalizeH="0" baseline="0" smtClean="0">
                        <a:ln>
                          <a:noFill/>
                        </a:ln>
                        <a:solidFill>
                          <a:srgbClr val="000000"/>
                        </a:solidFill>
                        <a:effectLst/>
                        <a:latin typeface="Arial" charset="0"/>
                        <a:ea typeface="ＭＳ Ｐゴシック" pitchFamily="34" charset="-128"/>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500" b="1" i="0" u="none" strike="noStrike" cap="none" normalizeH="0" baseline="0" smtClean="0">
                          <a:ln>
                            <a:noFill/>
                          </a:ln>
                          <a:solidFill>
                            <a:srgbClr val="000000"/>
                          </a:solidFill>
                          <a:effectLst/>
                          <a:latin typeface="Verdana" pitchFamily="34" charset="0"/>
                          <a:ea typeface="ＭＳ Ｐゴシック" pitchFamily="34" charset="-128"/>
                          <a:cs typeface="Arial" charset="0"/>
                        </a:rPr>
                        <a:t>Student Loan</a:t>
                      </a:r>
                      <a:endParaRPr kumimoji="0" lang="en-GB" sz="1500" b="0" i="0" u="none" strike="noStrike" cap="none" normalizeH="0" baseline="0" smtClean="0">
                        <a:ln>
                          <a:noFill/>
                        </a:ln>
                        <a:solidFill>
                          <a:srgbClr val="000000"/>
                        </a:solidFill>
                        <a:effectLst/>
                        <a:latin typeface="Arial" charset="0"/>
                        <a:ea typeface="ＭＳ Ｐゴシック" pitchFamily="34" charset="-128"/>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500" b="1" i="0" u="none" strike="noStrike" cap="none" normalizeH="0" baseline="0" dirty="0" smtClean="0">
                          <a:ln>
                            <a:noFill/>
                          </a:ln>
                          <a:solidFill>
                            <a:srgbClr val="000000"/>
                          </a:solidFill>
                          <a:effectLst/>
                          <a:latin typeface="Arial" charset="0"/>
                          <a:ea typeface="ＭＳ Ｐゴシック" pitchFamily="34" charset="-128"/>
                          <a:cs typeface="Arial" charset="0"/>
                        </a:rPr>
                        <a:t>£</a:t>
                      </a:r>
                      <a:r>
                        <a:rPr kumimoji="0" lang="en-GB" sz="1500" b="1" i="0" u="none" strike="noStrike" cap="none" normalizeH="0" baseline="0" dirty="0" smtClean="0">
                          <a:ln>
                            <a:noFill/>
                          </a:ln>
                          <a:solidFill>
                            <a:srgbClr val="000000"/>
                          </a:solidFill>
                          <a:effectLst/>
                          <a:latin typeface="Verdana" pitchFamily="34" charset="0"/>
                          <a:ea typeface="ＭＳ Ｐゴシック" pitchFamily="34" charset="-128"/>
                          <a:cs typeface="Arial" charset="0"/>
                        </a:rPr>
                        <a:t>37.00</a:t>
                      </a:r>
                      <a:endParaRPr kumimoji="0" lang="en-GB" sz="15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0349">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charset="0"/>
                          <a:ea typeface="ＭＳ Ｐゴシック" pitchFamily="34" charset="-128"/>
                          <a:cs typeface="Arial" charset="0"/>
                        </a:rPr>
                        <a:t> </a:t>
                      </a:r>
                      <a:endParaRPr kumimoji="0" lang="en-GB" sz="24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charset="0"/>
                          <a:ea typeface="ＭＳ Ｐゴシック" pitchFamily="34" charset="-128"/>
                          <a:cs typeface="Arial" charset="0"/>
                        </a:rPr>
                        <a:t> </a:t>
                      </a:r>
                      <a:endParaRPr kumimoji="0" lang="en-GB" sz="24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charset="0"/>
                          <a:ea typeface="ＭＳ Ｐゴシック" pitchFamily="34" charset="-128"/>
                          <a:cs typeface="Arial" charset="0"/>
                        </a:rPr>
                        <a:t> </a:t>
                      </a:r>
                      <a:endParaRPr kumimoji="0" lang="en-GB" sz="24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charset="0"/>
                          <a:ea typeface="ＭＳ Ｐゴシック" pitchFamily="34" charset="-128"/>
                          <a:cs typeface="Arial" charset="0"/>
                        </a:rPr>
                        <a:t> </a:t>
                      </a:r>
                      <a:endParaRPr kumimoji="0" lang="en-GB" sz="24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9"/>
                  </a:ext>
                </a:extLst>
              </a:tr>
              <a:tr h="39977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Verdana" pitchFamily="34" charset="0"/>
                          <a:ea typeface="ＭＳ Ｐゴシック" pitchFamily="34" charset="-128"/>
                          <a:cs typeface="Arial" charset="0"/>
                        </a:rPr>
                        <a:t>Total Pay</a:t>
                      </a:r>
                      <a:endParaRPr kumimoji="0" lang="en-GB" sz="1500" b="0" i="0" u="none" strike="noStrike" cap="none" normalizeH="0" baseline="0" smtClean="0">
                        <a:ln>
                          <a:noFill/>
                        </a:ln>
                        <a:solidFill>
                          <a:srgbClr val="000000"/>
                        </a:solidFill>
                        <a:effectLst/>
                        <a:latin typeface="Arial" charset="0"/>
                        <a:ea typeface="ＭＳ Ｐゴシック" pitchFamily="34" charset="-128"/>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charset="0"/>
                          <a:ea typeface="ＭＳ Ｐゴシック" pitchFamily="34" charset="-128"/>
                          <a:cs typeface="Arial" charset="0"/>
                        </a:rPr>
                        <a:t>£</a:t>
                      </a:r>
                      <a:r>
                        <a:rPr kumimoji="0" lang="en-GB" sz="1500" b="0" i="0" u="none" strike="noStrike" cap="none" normalizeH="0" baseline="0" dirty="0" smtClean="0">
                          <a:ln>
                            <a:noFill/>
                          </a:ln>
                          <a:solidFill>
                            <a:srgbClr val="000000"/>
                          </a:solidFill>
                          <a:effectLst/>
                          <a:latin typeface="Verdana" pitchFamily="34" charset="0"/>
                          <a:ea typeface="ＭＳ Ｐゴシック" pitchFamily="34" charset="-128"/>
                          <a:cs typeface="Arial" charset="0"/>
                        </a:rPr>
                        <a:t>2,500</a:t>
                      </a:r>
                      <a:endParaRPr kumimoji="0" lang="en-GB" sz="15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Verdana" pitchFamily="34" charset="0"/>
                          <a:ea typeface="ＭＳ Ｐゴシック" pitchFamily="34" charset="-128"/>
                          <a:cs typeface="Arial" charset="0"/>
                        </a:rPr>
                        <a:t>Total Reductions</a:t>
                      </a:r>
                      <a:endParaRPr kumimoji="0" lang="en-GB" sz="24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charset="0"/>
                          <a:ea typeface="ＭＳ Ｐゴシック" pitchFamily="34" charset="-128"/>
                          <a:cs typeface="Arial" charset="0"/>
                        </a:rPr>
                        <a:t>£</a:t>
                      </a:r>
                      <a:r>
                        <a:rPr kumimoji="0" lang="en-GB" sz="1500" b="0" i="0" u="none" strike="noStrike" cap="none" normalizeH="0" baseline="0" dirty="0" smtClean="0">
                          <a:ln>
                            <a:noFill/>
                          </a:ln>
                          <a:solidFill>
                            <a:srgbClr val="000000"/>
                          </a:solidFill>
                          <a:effectLst/>
                          <a:latin typeface="Verdana" pitchFamily="34" charset="0"/>
                          <a:ea typeface="ＭＳ Ｐゴシック" pitchFamily="34" charset="-128"/>
                          <a:cs typeface="Arial" charset="0"/>
                        </a:rPr>
                        <a:t>555.26</a:t>
                      </a:r>
                      <a:endParaRPr kumimoji="0" lang="en-GB" sz="15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6428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800" b="0" i="0" u="none" strike="noStrike" cap="none" normalizeH="0" baseline="0" smtClean="0">
                        <a:ln>
                          <a:noFill/>
                        </a:ln>
                        <a:solidFill>
                          <a:srgbClr val="000000"/>
                        </a:solidFill>
                        <a:effectLst/>
                        <a:latin typeface="Arial Unicode MS" pitchFamily="34" charset="-128"/>
                        <a:ea typeface="ＭＳ Ｐゴシック" pitchFamily="34" charset="-128"/>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800" b="0" i="0" u="none" strike="noStrike" cap="none" normalizeH="0" baseline="0" smtClean="0">
                        <a:ln>
                          <a:noFill/>
                        </a:ln>
                        <a:solidFill>
                          <a:srgbClr val="000000"/>
                        </a:solidFill>
                        <a:effectLst/>
                        <a:latin typeface="Arial Unicode MS" pitchFamily="34" charset="-128"/>
                        <a:ea typeface="ＭＳ Ｐゴシック" pitchFamily="34" charset="-128"/>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Verdana" pitchFamily="34" charset="0"/>
                          <a:ea typeface="ＭＳ Ｐゴシック" pitchFamily="34" charset="-128"/>
                          <a:cs typeface="Arial" charset="0"/>
                        </a:rPr>
                        <a:t>Net Pay</a:t>
                      </a:r>
                      <a:endParaRPr kumimoji="0" lang="en-GB" sz="24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500" b="1" i="0" u="none" strike="noStrike" cap="none" normalizeH="0" baseline="0" dirty="0" smtClean="0">
                          <a:ln>
                            <a:noFill/>
                          </a:ln>
                          <a:solidFill>
                            <a:srgbClr val="000000"/>
                          </a:solidFill>
                          <a:effectLst/>
                          <a:latin typeface="Arial" charset="0"/>
                          <a:ea typeface="ＭＳ Ｐゴシック" pitchFamily="34" charset="-128"/>
                          <a:cs typeface="Arial" charset="0"/>
                        </a:rPr>
                        <a:t>£</a:t>
                      </a:r>
                      <a:r>
                        <a:rPr kumimoji="0" lang="en-GB" sz="1500" b="1" i="0" u="none" strike="noStrike" cap="none" normalizeH="0" baseline="0" dirty="0" smtClean="0">
                          <a:ln>
                            <a:noFill/>
                          </a:ln>
                          <a:solidFill>
                            <a:srgbClr val="000000"/>
                          </a:solidFill>
                          <a:effectLst/>
                          <a:latin typeface="Verdana" pitchFamily="34" charset="0"/>
                          <a:ea typeface="ＭＳ Ｐゴシック" pitchFamily="34" charset="-128"/>
                          <a:cs typeface="Arial" charset="0"/>
                        </a:rPr>
                        <a:t>1,944.74</a:t>
                      </a:r>
                      <a:endParaRPr kumimoji="0" lang="en-GB" sz="15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6671280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787900" y="1412875"/>
            <a:ext cx="3529013" cy="5081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2" name="Title 1"/>
          <p:cNvSpPr>
            <a:spLocks noGrp="1"/>
          </p:cNvSpPr>
          <p:nvPr>
            <p:ph type="title"/>
          </p:nvPr>
        </p:nvSpPr>
        <p:spPr/>
        <p:txBody>
          <a:bodyPr/>
          <a:lstStyle/>
          <a:p>
            <a:pPr eaLnBrk="1" hangingPunct="1">
              <a:defRPr/>
            </a:pPr>
            <a:r>
              <a:rPr lang="en-GB" dirty="0" smtClean="0"/>
              <a:t>How will students pay for it all?</a:t>
            </a:r>
            <a:endParaRPr lang="en-GB" dirty="0"/>
          </a:p>
        </p:txBody>
      </p:sp>
      <p:sp>
        <p:nvSpPr>
          <p:cNvPr id="23555" name="Content Placeholder 2"/>
          <p:cNvSpPr>
            <a:spLocks noGrp="1"/>
          </p:cNvSpPr>
          <p:nvPr>
            <p:ph sz="half" idx="1"/>
          </p:nvPr>
        </p:nvSpPr>
        <p:spPr>
          <a:xfrm>
            <a:off x="1000125" y="1557338"/>
            <a:ext cx="3622675" cy="820737"/>
          </a:xfrm>
        </p:spPr>
        <p:txBody>
          <a:bodyPr>
            <a:normAutofit lnSpcReduction="10000"/>
          </a:bodyPr>
          <a:lstStyle/>
          <a:p>
            <a:pPr algn="ctr" eaLnBrk="1" hangingPunct="1">
              <a:defRPr/>
            </a:pPr>
            <a:r>
              <a:rPr lang="en-GB" sz="3600" smtClean="0"/>
              <a:t>LOANS</a:t>
            </a:r>
          </a:p>
        </p:txBody>
      </p:sp>
      <p:sp>
        <p:nvSpPr>
          <p:cNvPr id="23556" name="Content Placeholder 3"/>
          <p:cNvSpPr>
            <a:spLocks noGrp="1"/>
          </p:cNvSpPr>
          <p:nvPr>
            <p:ph sz="half" idx="2"/>
          </p:nvPr>
        </p:nvSpPr>
        <p:spPr>
          <a:xfrm>
            <a:off x="4783138" y="1412875"/>
            <a:ext cx="3622675" cy="1181100"/>
          </a:xfrm>
        </p:spPr>
        <p:txBody>
          <a:bodyPr>
            <a:normAutofit lnSpcReduction="10000"/>
          </a:bodyPr>
          <a:lstStyle/>
          <a:p>
            <a:pPr algn="ctr" eaLnBrk="1" hangingPunct="1">
              <a:spcBef>
                <a:spcPct val="0"/>
              </a:spcBef>
              <a:defRPr/>
            </a:pPr>
            <a:r>
              <a:rPr lang="en-GB" sz="3600" dirty="0" smtClean="0"/>
              <a:t>Non-Repayable</a:t>
            </a:r>
          </a:p>
          <a:p>
            <a:pPr algn="ctr" eaLnBrk="1" hangingPunct="1">
              <a:spcBef>
                <a:spcPct val="0"/>
              </a:spcBef>
              <a:defRPr/>
            </a:pPr>
            <a:r>
              <a:rPr lang="en-GB" sz="3600" dirty="0" smtClean="0"/>
              <a:t>Funding</a:t>
            </a:r>
          </a:p>
        </p:txBody>
      </p:sp>
      <p:cxnSp>
        <p:nvCxnSpPr>
          <p:cNvPr id="5" name="Straight Arrow Connector 4"/>
          <p:cNvCxnSpPr/>
          <p:nvPr/>
        </p:nvCxnSpPr>
        <p:spPr>
          <a:xfrm>
            <a:off x="2751138" y="2636838"/>
            <a:ext cx="12700" cy="1863725"/>
          </a:xfrm>
          <a:prstGeom prst="straightConnector1">
            <a:avLst/>
          </a:prstGeom>
          <a:ln w="76200" cmpd="sng">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6573838" y="2636838"/>
            <a:ext cx="6350" cy="1863725"/>
          </a:xfrm>
          <a:prstGeom prst="straightConnector1">
            <a:avLst/>
          </a:prstGeom>
          <a:ln w="76200" cmpd="sng">
            <a:solidFill>
              <a:schemeClr val="bg2"/>
            </a:solidFill>
            <a:tailEnd type="triangle"/>
          </a:ln>
        </p:spPr>
        <p:style>
          <a:lnRef idx="2">
            <a:schemeClr val="accent1"/>
          </a:lnRef>
          <a:fillRef idx="0">
            <a:schemeClr val="accent1"/>
          </a:fillRef>
          <a:effectRef idx="1">
            <a:schemeClr val="accent1"/>
          </a:effectRef>
          <a:fontRef idx="minor">
            <a:schemeClr val="tx1"/>
          </a:fontRef>
        </p:style>
      </p:cxnSp>
      <p:sp>
        <p:nvSpPr>
          <p:cNvPr id="23559" name="TextBox 8"/>
          <p:cNvSpPr txBox="1">
            <a:spLocks noChangeArrowheads="1"/>
          </p:cNvSpPr>
          <p:nvPr/>
        </p:nvSpPr>
        <p:spPr bwMode="auto">
          <a:xfrm>
            <a:off x="1300163" y="4986338"/>
            <a:ext cx="3024187" cy="985837"/>
          </a:xfrm>
          <a:prstGeom prst="rect">
            <a:avLst/>
          </a:prstGeom>
          <a:noFill/>
          <a:ln w="9525">
            <a:noFill/>
            <a:miter lim="800000"/>
            <a:headEnd/>
            <a:tailEnd/>
          </a:ln>
        </p:spPr>
        <p:txBody>
          <a:bodyPr>
            <a:spAutoFit/>
          </a:bodyPr>
          <a:lstStyle/>
          <a:p>
            <a:pPr algn="ctr" eaLnBrk="0" hangingPunct="0">
              <a:spcBef>
                <a:spcPts val="1200"/>
              </a:spcBef>
            </a:pPr>
            <a:r>
              <a:rPr lang="en-GB">
                <a:solidFill>
                  <a:srgbClr val="000000"/>
                </a:solidFill>
              </a:rPr>
              <a:t>Tuition fee loan</a:t>
            </a:r>
          </a:p>
          <a:p>
            <a:pPr algn="ctr" eaLnBrk="0" hangingPunct="0">
              <a:spcBef>
                <a:spcPts val="1200"/>
              </a:spcBef>
            </a:pPr>
            <a:r>
              <a:rPr lang="en-GB">
                <a:solidFill>
                  <a:srgbClr val="000000"/>
                </a:solidFill>
              </a:rPr>
              <a:t>Maintenance loan</a:t>
            </a:r>
          </a:p>
        </p:txBody>
      </p:sp>
      <p:sp>
        <p:nvSpPr>
          <p:cNvPr id="23560" name="TextBox 9"/>
          <p:cNvSpPr txBox="1">
            <a:spLocks noChangeArrowheads="1"/>
          </p:cNvSpPr>
          <p:nvPr/>
        </p:nvSpPr>
        <p:spPr bwMode="auto">
          <a:xfrm>
            <a:off x="5057775" y="4986338"/>
            <a:ext cx="3024188" cy="985837"/>
          </a:xfrm>
          <a:prstGeom prst="rect">
            <a:avLst/>
          </a:prstGeom>
          <a:noFill/>
          <a:ln w="9525">
            <a:noFill/>
            <a:miter lim="800000"/>
            <a:headEnd/>
            <a:tailEnd/>
          </a:ln>
        </p:spPr>
        <p:txBody>
          <a:bodyPr>
            <a:spAutoFit/>
          </a:bodyPr>
          <a:lstStyle/>
          <a:p>
            <a:pPr algn="ctr" eaLnBrk="0" hangingPunct="0">
              <a:spcBef>
                <a:spcPts val="1200"/>
              </a:spcBef>
            </a:pPr>
            <a:r>
              <a:rPr lang="en-GB">
                <a:solidFill>
                  <a:srgbClr val="000000"/>
                </a:solidFill>
              </a:rPr>
              <a:t>Bursaries</a:t>
            </a:r>
          </a:p>
          <a:p>
            <a:pPr algn="ctr" eaLnBrk="0" hangingPunct="0">
              <a:spcBef>
                <a:spcPts val="1200"/>
              </a:spcBef>
            </a:pPr>
            <a:r>
              <a:rPr lang="en-GB">
                <a:solidFill>
                  <a:srgbClr val="000000"/>
                </a:solidFill>
              </a:rPr>
              <a:t>Scholarships</a:t>
            </a:r>
          </a:p>
        </p:txBody>
      </p:sp>
    </p:spTree>
    <p:extLst>
      <p:ext uri="{BB962C8B-B14F-4D97-AF65-F5344CB8AC3E}">
        <p14:creationId xmlns:p14="http://schemas.microsoft.com/office/powerpoint/2010/main" val="3418164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Bursaries and scholarships</a:t>
            </a:r>
            <a:endParaRPr lang="en-GB" dirty="0"/>
          </a:p>
        </p:txBody>
      </p:sp>
      <p:sp>
        <p:nvSpPr>
          <p:cNvPr id="12" name="Rectangle 11"/>
          <p:cNvSpPr/>
          <p:nvPr/>
        </p:nvSpPr>
        <p:spPr>
          <a:xfrm>
            <a:off x="6540500" y="2328863"/>
            <a:ext cx="1439863" cy="1439862"/>
          </a:xfrm>
          <a:prstGeom prst="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eaLnBrk="0" hangingPunct="0">
              <a:defRPr/>
            </a:pPr>
            <a:r>
              <a:rPr lang="en-US" sz="2000" b="1" dirty="0"/>
              <a:t>Halls</a:t>
            </a:r>
          </a:p>
          <a:p>
            <a:pPr algn="ctr" eaLnBrk="0" hangingPunct="0">
              <a:defRPr/>
            </a:pPr>
            <a:r>
              <a:rPr lang="en-US" sz="2000" b="1" dirty="0"/>
              <a:t>discount</a:t>
            </a:r>
          </a:p>
        </p:txBody>
      </p:sp>
      <p:sp>
        <p:nvSpPr>
          <p:cNvPr id="13" name="Rectangle 12"/>
          <p:cNvSpPr/>
          <p:nvPr/>
        </p:nvSpPr>
        <p:spPr>
          <a:xfrm>
            <a:off x="3851275" y="2347913"/>
            <a:ext cx="1439863" cy="14398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r>
              <a:rPr lang="en-US" sz="2000" b="1" dirty="0"/>
              <a:t>Fee waivers</a:t>
            </a:r>
          </a:p>
        </p:txBody>
      </p:sp>
      <p:sp>
        <p:nvSpPr>
          <p:cNvPr id="14" name="Rectangle 13"/>
          <p:cNvSpPr/>
          <p:nvPr/>
        </p:nvSpPr>
        <p:spPr>
          <a:xfrm>
            <a:off x="1068388" y="2330450"/>
            <a:ext cx="1511300" cy="1439863"/>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anchor="ctr"/>
          <a:lstStyle/>
          <a:p>
            <a:pPr algn="ctr" eaLnBrk="0" hangingPunct="0">
              <a:defRPr/>
            </a:pPr>
            <a:r>
              <a:rPr lang="en-US" sz="2000" b="1" dirty="0"/>
              <a:t>Cash bursaries</a:t>
            </a:r>
          </a:p>
        </p:txBody>
      </p:sp>
      <p:sp>
        <p:nvSpPr>
          <p:cNvPr id="15" name="TextBox 14"/>
          <p:cNvSpPr txBox="1">
            <a:spLocks noChangeArrowheads="1"/>
          </p:cNvSpPr>
          <p:nvPr/>
        </p:nvSpPr>
        <p:spPr bwMode="auto">
          <a:xfrm>
            <a:off x="683568" y="4987925"/>
            <a:ext cx="2808287" cy="830263"/>
          </a:xfrm>
          <a:prstGeom prst="rect">
            <a:avLst/>
          </a:prstGeom>
          <a:noFill/>
          <a:ln w="25400">
            <a:solidFill>
              <a:srgbClr val="000000"/>
            </a:solidFill>
            <a:miter lim="800000"/>
            <a:headEnd/>
            <a:tailEnd/>
          </a:ln>
        </p:spPr>
        <p:txBody>
          <a:bodyPr>
            <a:spAutoFit/>
          </a:bodyPr>
          <a:lstStyle/>
          <a:p>
            <a:pPr algn="ctr" eaLnBrk="0" hangingPunct="0"/>
            <a:r>
              <a:rPr lang="en-US">
                <a:solidFill>
                  <a:srgbClr val="000000"/>
                </a:solidFill>
              </a:rPr>
              <a:t>University specific </a:t>
            </a:r>
          </a:p>
          <a:p>
            <a:pPr algn="ctr" eaLnBrk="0" hangingPunct="0"/>
            <a:r>
              <a:rPr lang="en-US">
                <a:solidFill>
                  <a:srgbClr val="000000"/>
                </a:solidFill>
              </a:rPr>
              <a:t>financial packages</a:t>
            </a:r>
          </a:p>
        </p:txBody>
      </p:sp>
      <p:sp>
        <p:nvSpPr>
          <p:cNvPr id="16" name="Rectangle 15"/>
          <p:cNvSpPr>
            <a:spLocks noChangeArrowheads="1"/>
          </p:cNvSpPr>
          <p:nvPr/>
        </p:nvSpPr>
        <p:spPr bwMode="auto">
          <a:xfrm>
            <a:off x="4859338" y="4987925"/>
            <a:ext cx="3384550" cy="830263"/>
          </a:xfrm>
          <a:prstGeom prst="rect">
            <a:avLst/>
          </a:prstGeom>
          <a:noFill/>
          <a:ln w="25400">
            <a:solidFill>
              <a:srgbClr val="000000"/>
            </a:solidFill>
            <a:miter lim="800000"/>
            <a:headEnd/>
            <a:tailEnd/>
          </a:ln>
        </p:spPr>
        <p:txBody>
          <a:bodyPr>
            <a:spAutoFit/>
          </a:bodyPr>
          <a:lstStyle/>
          <a:p>
            <a:pPr algn="ctr" eaLnBrk="0" hangingPunct="0"/>
            <a:r>
              <a:rPr lang="en-US">
                <a:solidFill>
                  <a:srgbClr val="000000"/>
                </a:solidFill>
              </a:rPr>
              <a:t>Check university </a:t>
            </a:r>
          </a:p>
          <a:p>
            <a:pPr algn="ctr" eaLnBrk="0" hangingPunct="0"/>
            <a:r>
              <a:rPr lang="en-US">
                <a:solidFill>
                  <a:srgbClr val="000000"/>
                </a:solidFill>
              </a:rPr>
              <a:t>websites for details</a:t>
            </a:r>
          </a:p>
        </p:txBody>
      </p:sp>
    </p:spTree>
    <p:extLst>
      <p:ext uri="{BB962C8B-B14F-4D97-AF65-F5344CB8AC3E}">
        <p14:creationId xmlns:p14="http://schemas.microsoft.com/office/powerpoint/2010/main" val="208844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Bursaries and scholarships</a:t>
            </a:r>
            <a:endParaRPr lang="en-GB" dirty="0"/>
          </a:p>
        </p:txBody>
      </p:sp>
      <p:graphicFrame>
        <p:nvGraphicFramePr>
          <p:cNvPr id="5" name="Table 4"/>
          <p:cNvGraphicFramePr>
            <a:graphicFrameLocks noGrp="1"/>
          </p:cNvGraphicFramePr>
          <p:nvPr>
            <p:extLst/>
          </p:nvPr>
        </p:nvGraphicFramePr>
        <p:xfrm>
          <a:off x="827088" y="1700213"/>
          <a:ext cx="7560840" cy="4968240"/>
        </p:xfrm>
        <a:graphic>
          <a:graphicData uri="http://schemas.openxmlformats.org/drawingml/2006/table">
            <a:tbl>
              <a:tblPr firstRow="1" bandRow="1">
                <a:tableStyleId>{5C22544A-7EE6-4342-B048-85BDC9FD1C3A}</a:tableStyleId>
              </a:tblPr>
              <a:tblGrid>
                <a:gridCol w="7560840">
                  <a:extLst>
                    <a:ext uri="{9D8B030D-6E8A-4147-A177-3AD203B41FA5}">
                      <a16:colId xmlns:a16="http://schemas.microsoft.com/office/drawing/2014/main" val="20000"/>
                    </a:ext>
                  </a:extLst>
                </a:gridCol>
              </a:tblGrid>
              <a:tr h="3312368">
                <a:tc>
                  <a:txBody>
                    <a:bodyPr/>
                    <a:lstStyle/>
                    <a:p>
                      <a:endParaRPr lang="en-GB" sz="2400" dirty="0" smtClean="0">
                        <a:solidFill>
                          <a:schemeClr val="bg1"/>
                        </a:solidFill>
                      </a:endParaRPr>
                    </a:p>
                    <a:p>
                      <a:r>
                        <a:rPr lang="en-GB" sz="2400" dirty="0" smtClean="0">
                          <a:solidFill>
                            <a:schemeClr val="bg1"/>
                          </a:solidFill>
                        </a:rPr>
                        <a:t>Oxford Brookes Bursary          Up</a:t>
                      </a:r>
                      <a:r>
                        <a:rPr lang="en-GB" sz="2400" baseline="0" dirty="0" smtClean="0">
                          <a:solidFill>
                            <a:schemeClr val="bg1"/>
                          </a:solidFill>
                        </a:rPr>
                        <a:t> to £2,000 </a:t>
                      </a:r>
                      <a:r>
                        <a:rPr lang="en-GB" sz="2000" baseline="0" dirty="0" smtClean="0">
                          <a:solidFill>
                            <a:schemeClr val="bg1"/>
                          </a:solidFill>
                        </a:rPr>
                        <a:t>per year</a:t>
                      </a:r>
                      <a:endParaRPr lang="en-GB" sz="2400" baseline="0" dirty="0" smtClean="0">
                        <a:solidFill>
                          <a:schemeClr val="bg1"/>
                        </a:solidFill>
                      </a:endParaRPr>
                    </a:p>
                    <a:p>
                      <a:endParaRPr lang="en-GB" sz="2400" baseline="0" dirty="0" smtClean="0">
                        <a:solidFill>
                          <a:schemeClr val="bg1"/>
                        </a:solidFill>
                      </a:endParaRPr>
                    </a:p>
                    <a:p>
                      <a:r>
                        <a:rPr lang="en-GB" sz="2400" baseline="0" dirty="0" smtClean="0">
                          <a:solidFill>
                            <a:schemeClr val="bg1"/>
                          </a:solidFill>
                        </a:rPr>
                        <a:t>Community Scholarship           £1,000 </a:t>
                      </a:r>
                      <a:r>
                        <a:rPr lang="en-GB" sz="2000" baseline="0" dirty="0" smtClean="0">
                          <a:solidFill>
                            <a:schemeClr val="bg1"/>
                          </a:solidFill>
                        </a:rPr>
                        <a:t>(1</a:t>
                      </a:r>
                      <a:r>
                        <a:rPr lang="en-GB" sz="2000" baseline="30000" dirty="0" smtClean="0">
                          <a:solidFill>
                            <a:schemeClr val="bg1"/>
                          </a:solidFill>
                        </a:rPr>
                        <a:t>st</a:t>
                      </a:r>
                      <a:r>
                        <a:rPr lang="en-GB" sz="2000" baseline="0" dirty="0" smtClean="0">
                          <a:solidFill>
                            <a:schemeClr val="bg1"/>
                          </a:solidFill>
                        </a:rPr>
                        <a:t> year only)</a:t>
                      </a:r>
                      <a:r>
                        <a:rPr lang="en-GB" sz="2400" baseline="0" dirty="0" smtClean="0">
                          <a:solidFill>
                            <a:schemeClr val="bg1"/>
                          </a:solidFill>
                        </a:rPr>
                        <a:t> </a:t>
                      </a:r>
                    </a:p>
                    <a:p>
                      <a:r>
                        <a:rPr lang="en-GB" sz="1800" b="1" i="1" baseline="0" dirty="0" smtClean="0">
                          <a:solidFill>
                            <a:schemeClr val="bg1"/>
                          </a:solidFill>
                        </a:rPr>
                        <a:t>(eligible schools and college available on website)</a:t>
                      </a:r>
                    </a:p>
                    <a:p>
                      <a:r>
                        <a:rPr lang="en-GB" sz="2400" b="1" i="0" baseline="0" dirty="0" smtClean="0">
                          <a:solidFill>
                            <a:schemeClr val="bg1"/>
                          </a:solidFill>
                        </a:rPr>
                        <a:t> </a:t>
                      </a:r>
                      <a:r>
                        <a:rPr lang="en-GB" sz="2400" baseline="0" dirty="0" smtClean="0">
                          <a:solidFill>
                            <a:schemeClr val="bg1"/>
                          </a:solidFill>
                        </a:rPr>
                        <a:t>                                                    </a:t>
                      </a:r>
                    </a:p>
                    <a:p>
                      <a:r>
                        <a:rPr lang="en-GB" sz="2400" baseline="0" dirty="0" smtClean="0">
                          <a:solidFill>
                            <a:schemeClr val="bg1"/>
                          </a:solidFill>
                        </a:rPr>
                        <a:t>Transition from Care Bursary   Up to £2,000 </a:t>
                      </a:r>
                      <a:r>
                        <a:rPr lang="en-GB" sz="2000" baseline="0" dirty="0" smtClean="0">
                          <a:solidFill>
                            <a:schemeClr val="bg1"/>
                          </a:solidFill>
                        </a:rPr>
                        <a:t>per year</a:t>
                      </a:r>
                      <a:endParaRPr lang="en-GB" sz="2400" baseline="0" dirty="0" smtClean="0">
                        <a:solidFill>
                          <a:schemeClr val="bg1"/>
                        </a:solidFill>
                      </a:endParaRPr>
                    </a:p>
                    <a:p>
                      <a:endParaRPr lang="en-GB" sz="2400" baseline="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solidFill>
                            <a:schemeClr val="bg1"/>
                          </a:solidFill>
                        </a:rPr>
                        <a:t>Sports</a:t>
                      </a:r>
                      <a:r>
                        <a:rPr lang="en-GB" sz="2400" baseline="0" dirty="0" smtClean="0">
                          <a:solidFill>
                            <a:schemeClr val="bg1"/>
                          </a:solidFill>
                        </a:rPr>
                        <a:t> Scholarships                  Up to £2,000 </a:t>
                      </a:r>
                      <a:r>
                        <a:rPr lang="en-GB" sz="2000" baseline="0" dirty="0" smtClean="0">
                          <a:solidFill>
                            <a:schemeClr val="bg1"/>
                          </a:solidFill>
                        </a:rPr>
                        <a:t>per year</a:t>
                      </a:r>
                      <a:endParaRPr lang="en-GB" sz="2400" dirty="0" smtClean="0">
                        <a:solidFill>
                          <a:schemeClr val="bg1"/>
                        </a:solidFill>
                      </a:endParaRPr>
                    </a:p>
                    <a:p>
                      <a:endParaRPr lang="en-GB" sz="2400" baseline="0" dirty="0" smtClean="0">
                        <a:solidFill>
                          <a:schemeClr val="bg1"/>
                        </a:solidFill>
                      </a:endParaRPr>
                    </a:p>
                    <a:p>
                      <a:r>
                        <a:rPr lang="en-GB" sz="2400" baseline="0" dirty="0" smtClean="0">
                          <a:solidFill>
                            <a:schemeClr val="bg1"/>
                          </a:solidFill>
                        </a:rPr>
                        <a:t>Estranged Student Bursary      Up to £2,000 </a:t>
                      </a:r>
                      <a:r>
                        <a:rPr lang="en-GB" sz="2000" baseline="0" dirty="0" smtClean="0">
                          <a:solidFill>
                            <a:schemeClr val="bg1"/>
                          </a:solidFill>
                        </a:rPr>
                        <a:t>per year</a:t>
                      </a:r>
                    </a:p>
                    <a:p>
                      <a:endParaRPr lang="en-GB" sz="2000" baseline="0" dirty="0" smtClean="0">
                        <a:solidFill>
                          <a:schemeClr val="bg1"/>
                        </a:solidFill>
                      </a:endParaRPr>
                    </a:p>
                    <a:p>
                      <a:r>
                        <a:rPr lang="en-GB" sz="2400" baseline="0" dirty="0" smtClean="0">
                          <a:solidFill>
                            <a:schemeClr val="bg1"/>
                          </a:solidFill>
                        </a:rPr>
                        <a:t>Tessa Jane Evans Bursary for Nursing</a:t>
                      </a:r>
                      <a:endParaRPr lang="en-GB" sz="2400" dirty="0" smtClean="0">
                        <a:solidFill>
                          <a:schemeClr val="bg1"/>
                        </a:solidFill>
                      </a:endParaRPr>
                    </a:p>
                    <a:p>
                      <a:endParaRPr lang="en-GB" sz="1800" dirty="0">
                        <a:solidFill>
                          <a:schemeClr val="bg1"/>
                        </a:solidFill>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85675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b="1" dirty="0" smtClean="0"/>
              <a:t>Why higher education?</a:t>
            </a:r>
            <a:endParaRPr lang="en-GB" b="1" dirty="0"/>
          </a:p>
        </p:txBody>
      </p:sp>
      <p:sp>
        <p:nvSpPr>
          <p:cNvPr id="14" name="Content Placeholder 13"/>
          <p:cNvSpPr>
            <a:spLocks noGrp="1"/>
          </p:cNvSpPr>
          <p:nvPr>
            <p:ph idx="1"/>
          </p:nvPr>
        </p:nvSpPr>
        <p:spPr>
          <a:xfrm>
            <a:off x="457200" y="1412776"/>
            <a:ext cx="7931224" cy="4752528"/>
          </a:xfrm>
        </p:spPr>
        <p:txBody>
          <a:bodyPr>
            <a:normAutofit lnSpcReduction="10000"/>
          </a:bodyPr>
          <a:lstStyle/>
          <a:p>
            <a:pPr marL="108000" indent="-108000">
              <a:lnSpc>
                <a:spcPct val="120000"/>
              </a:lnSpc>
              <a:spcBef>
                <a:spcPts val="600"/>
              </a:spcBef>
              <a:spcAft>
                <a:spcPts val="600"/>
              </a:spcAft>
              <a:buClr>
                <a:srgbClr val="FF0000"/>
              </a:buClr>
            </a:pPr>
            <a:r>
              <a:rPr lang="en-GB" sz="2200" dirty="0" smtClean="0"/>
              <a:t> Increase potential earnings</a:t>
            </a:r>
            <a:r>
              <a:rPr lang="en-GB" sz="2200" dirty="0" smtClean="0">
                <a:solidFill>
                  <a:schemeClr val="bg1">
                    <a:lumMod val="50000"/>
                  </a:schemeClr>
                </a:solidFill>
              </a:rPr>
              <a:t>*</a:t>
            </a:r>
          </a:p>
          <a:p>
            <a:pPr marL="108000" indent="-108000">
              <a:lnSpc>
                <a:spcPct val="120000"/>
              </a:lnSpc>
              <a:spcBef>
                <a:spcPts val="600"/>
              </a:spcBef>
              <a:spcAft>
                <a:spcPts val="600"/>
              </a:spcAft>
              <a:buClr>
                <a:srgbClr val="FF0000"/>
              </a:buClr>
            </a:pPr>
            <a:r>
              <a:rPr lang="en-GB" sz="2200" dirty="0" smtClean="0"/>
              <a:t> Better career prospects</a:t>
            </a:r>
          </a:p>
          <a:p>
            <a:pPr marL="108000" indent="-108000">
              <a:lnSpc>
                <a:spcPct val="120000"/>
              </a:lnSpc>
              <a:spcBef>
                <a:spcPts val="600"/>
              </a:spcBef>
              <a:spcAft>
                <a:spcPts val="600"/>
              </a:spcAft>
              <a:buClr>
                <a:srgbClr val="FF0000"/>
              </a:buClr>
            </a:pPr>
            <a:r>
              <a:rPr lang="en-GB" sz="2200" dirty="0" smtClean="0"/>
              <a:t> Benefit the wider community</a:t>
            </a:r>
          </a:p>
          <a:p>
            <a:pPr marL="108000" indent="-108000">
              <a:lnSpc>
                <a:spcPct val="120000"/>
              </a:lnSpc>
              <a:spcBef>
                <a:spcPts val="600"/>
              </a:spcBef>
              <a:spcAft>
                <a:spcPts val="600"/>
              </a:spcAft>
              <a:buClr>
                <a:srgbClr val="FF0000"/>
              </a:buClr>
            </a:pPr>
            <a:r>
              <a:rPr lang="en-GB" sz="2200" dirty="0" smtClean="0"/>
              <a:t> Social and cultural reasons </a:t>
            </a:r>
          </a:p>
          <a:p>
            <a:pPr marL="144000" lvl="0" indent="-144000">
              <a:lnSpc>
                <a:spcPct val="120000"/>
              </a:lnSpc>
              <a:spcBef>
                <a:spcPts val="600"/>
              </a:spcBef>
              <a:spcAft>
                <a:spcPts val="600"/>
              </a:spcAft>
              <a:buClr>
                <a:srgbClr val="FF0000"/>
              </a:buClr>
            </a:pPr>
            <a:r>
              <a:rPr lang="en-GB" sz="2200" dirty="0" smtClean="0"/>
              <a:t> More independence, self-confidence and responsibility</a:t>
            </a:r>
          </a:p>
          <a:p>
            <a:pPr marL="108000" lvl="0" indent="-108000">
              <a:lnSpc>
                <a:spcPct val="120000"/>
              </a:lnSpc>
              <a:spcBef>
                <a:spcPts val="600"/>
              </a:spcBef>
              <a:spcAft>
                <a:spcPts val="600"/>
              </a:spcAft>
              <a:buClr>
                <a:srgbClr val="FF0000"/>
              </a:buClr>
            </a:pPr>
            <a:r>
              <a:rPr lang="en-GB" sz="2200" dirty="0" smtClean="0"/>
              <a:t> Personal challenge</a:t>
            </a:r>
          </a:p>
          <a:p>
            <a:pPr marL="108000" lvl="0" indent="-108000">
              <a:lnSpc>
                <a:spcPct val="120000"/>
              </a:lnSpc>
              <a:spcBef>
                <a:spcPts val="600"/>
              </a:spcBef>
              <a:spcAft>
                <a:spcPts val="600"/>
              </a:spcAft>
              <a:buClr>
                <a:srgbClr val="FF0000"/>
              </a:buClr>
              <a:defRPr/>
            </a:pPr>
            <a:r>
              <a:rPr lang="en-GB" sz="2200" dirty="0" smtClean="0"/>
              <a:t> Broadens interests and knowledge</a:t>
            </a:r>
          </a:p>
          <a:p>
            <a:pPr marL="108000" lvl="0" indent="-108000">
              <a:lnSpc>
                <a:spcPct val="120000"/>
              </a:lnSpc>
              <a:spcBef>
                <a:spcPts val="600"/>
              </a:spcBef>
              <a:spcAft>
                <a:spcPts val="600"/>
              </a:spcAft>
              <a:buClr>
                <a:srgbClr val="FF0000"/>
              </a:buClr>
              <a:defRPr/>
            </a:pPr>
            <a:r>
              <a:rPr lang="en-GB" sz="2200" dirty="0" smtClean="0"/>
              <a:t> Better health</a:t>
            </a:r>
          </a:p>
          <a:p>
            <a:pPr marL="108000" lvl="0" indent="-108000">
              <a:lnSpc>
                <a:spcPct val="120000"/>
              </a:lnSpc>
              <a:spcBef>
                <a:spcPts val="600"/>
              </a:spcBef>
              <a:spcAft>
                <a:spcPts val="600"/>
              </a:spcAft>
              <a:buClr>
                <a:srgbClr val="FF0000"/>
              </a:buClr>
              <a:defRPr/>
            </a:pPr>
            <a:r>
              <a:rPr lang="en-GB" sz="2200" dirty="0" smtClean="0"/>
              <a:t> It can be immense fun!</a:t>
            </a:r>
          </a:p>
          <a:p>
            <a:pPr marL="108000" lvl="0" indent="-108000">
              <a:lnSpc>
                <a:spcPct val="120000"/>
              </a:lnSpc>
              <a:spcBef>
                <a:spcPts val="600"/>
              </a:spcBef>
              <a:spcAft>
                <a:spcPts val="600"/>
              </a:spcAft>
              <a:buClr>
                <a:srgbClr val="FF0000"/>
              </a:buClr>
            </a:pPr>
            <a:endParaRPr lang="en-GB" sz="2200" dirty="0" smtClean="0"/>
          </a:p>
          <a:p>
            <a:pPr marL="108000" indent="-108000">
              <a:lnSpc>
                <a:spcPct val="120000"/>
              </a:lnSpc>
              <a:spcBef>
                <a:spcPts val="600"/>
              </a:spcBef>
              <a:spcAft>
                <a:spcPts val="600"/>
              </a:spcAft>
              <a:buClr>
                <a:srgbClr val="FF0000"/>
              </a:buClr>
              <a:buFont typeface="Wingdings" pitchFamily="2" charset="2"/>
              <a:buChar char="ü"/>
            </a:pPr>
            <a:endParaRPr lang="en-GB" sz="2200" dirty="0" smtClean="0"/>
          </a:p>
        </p:txBody>
      </p:sp>
      <p:sp>
        <p:nvSpPr>
          <p:cNvPr id="8" name="TextBox 7"/>
          <p:cNvSpPr txBox="1"/>
          <p:nvPr/>
        </p:nvSpPr>
        <p:spPr>
          <a:xfrm>
            <a:off x="3914692" y="5857439"/>
            <a:ext cx="4392488" cy="738664"/>
          </a:xfrm>
          <a:prstGeom prst="rect">
            <a:avLst/>
          </a:prstGeom>
          <a:noFill/>
        </p:spPr>
        <p:txBody>
          <a:bodyPr wrap="square" rtlCol="0">
            <a:spAutoFit/>
          </a:bodyPr>
          <a:lstStyle/>
          <a:p>
            <a:pPr algn="ctr"/>
            <a:r>
              <a:rPr lang="en-GB" sz="1400" dirty="0" smtClean="0">
                <a:solidFill>
                  <a:schemeClr val="bg1">
                    <a:lumMod val="50000"/>
                  </a:schemeClr>
                </a:solidFill>
              </a:rPr>
              <a:t>*Source: </a:t>
            </a:r>
            <a:r>
              <a:rPr lang="en-GB" sz="1400" dirty="0" err="1" smtClean="0">
                <a:solidFill>
                  <a:schemeClr val="bg1">
                    <a:lumMod val="50000"/>
                  </a:schemeClr>
                </a:solidFill>
              </a:rPr>
              <a:t>Pricewaterhouse</a:t>
            </a:r>
            <a:r>
              <a:rPr lang="en-GB" sz="1400" dirty="0" smtClean="0">
                <a:solidFill>
                  <a:schemeClr val="bg1">
                    <a:lumMod val="50000"/>
                  </a:schemeClr>
                </a:solidFill>
              </a:rPr>
              <a:t> Coopers LLP, 2006, in Universities UK, Research Report, The Economic Benefits of a Degree</a:t>
            </a:r>
            <a:endParaRPr lang="en-GB" sz="1400" dirty="0">
              <a:solidFill>
                <a:schemeClr val="bg1">
                  <a:lumMod val="50000"/>
                </a:schemeClr>
              </a:solidFill>
            </a:endParaRPr>
          </a:p>
        </p:txBody>
      </p:sp>
      <p:sp>
        <p:nvSpPr>
          <p:cNvPr id="9" name="Content Placeholder 13"/>
          <p:cNvSpPr txBox="1">
            <a:spLocks/>
          </p:cNvSpPr>
          <p:nvPr/>
        </p:nvSpPr>
        <p:spPr>
          <a:xfrm>
            <a:off x="4716016" y="1700808"/>
            <a:ext cx="5040560" cy="4525963"/>
          </a:xfrm>
          <a:prstGeom prst="rect">
            <a:avLst/>
          </a:prstGeom>
        </p:spPr>
        <p:txBody>
          <a:bodyPr vert="horz" lIns="91440" tIns="45720" rIns="91440" bIns="45720" rtlCol="0">
            <a:normAutofit/>
          </a:bodyPr>
          <a:lstStyle/>
          <a:p>
            <a:pPr marL="108000" marR="0" lvl="0" indent="-108000" algn="l" defTabSz="914400" rtl="0" eaLnBrk="1" fontAlgn="auto" latinLnBrk="0" hangingPunct="1">
              <a:lnSpc>
                <a:spcPct val="120000"/>
              </a:lnSpc>
              <a:spcBef>
                <a:spcPts val="600"/>
              </a:spcBef>
              <a:spcAft>
                <a:spcPts val="600"/>
              </a:spcAft>
              <a:buClr>
                <a:srgbClr val="FF0000"/>
              </a:buClr>
              <a:buSzTx/>
              <a:buFont typeface="Arial" pitchFamily="34" charset="0"/>
              <a:buChar char="•"/>
              <a:tabLst/>
              <a:defRPr/>
            </a:pPr>
            <a:endParaRPr kumimoji="0" lang="en-GB" sz="2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2" descr="http://mm.gmstatic.net/120/945104.jpg"/>
          <p:cNvPicPr>
            <a:picLocks noChangeAspect="1" noChangeArrowheads="1"/>
          </p:cNvPicPr>
          <p:nvPr/>
        </p:nvPicPr>
        <p:blipFill>
          <a:blip r:embed="rId3"/>
          <a:srcRect/>
          <a:stretch>
            <a:fillRect/>
          </a:stretch>
        </p:blipFill>
        <p:spPr bwMode="auto">
          <a:xfrm>
            <a:off x="8307180" y="5500467"/>
            <a:ext cx="620127" cy="1131619"/>
          </a:xfrm>
          <a:prstGeom prst="rect">
            <a:avLst/>
          </a:prstGeom>
          <a:noFill/>
        </p:spPr>
      </p:pic>
    </p:spTree>
    <p:extLst>
      <p:ext uri="{BB962C8B-B14F-4D97-AF65-F5344CB8AC3E}">
        <p14:creationId xmlns:p14="http://schemas.microsoft.com/office/powerpoint/2010/main" val="39621650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Applying for student finance</a:t>
            </a:r>
            <a:endParaRPr lang="en-GB" dirty="0"/>
          </a:p>
        </p:txBody>
      </p:sp>
      <p:sp>
        <p:nvSpPr>
          <p:cNvPr id="5" name="Rectangle 4"/>
          <p:cNvSpPr/>
          <p:nvPr/>
        </p:nvSpPr>
        <p:spPr>
          <a:xfrm>
            <a:off x="900113" y="1484313"/>
            <a:ext cx="1439862" cy="143986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0" hangingPunct="0">
              <a:defRPr/>
            </a:pPr>
            <a:r>
              <a:rPr lang="en-US" sz="6000" dirty="0"/>
              <a:t>1</a:t>
            </a:r>
          </a:p>
        </p:txBody>
      </p:sp>
      <p:sp>
        <p:nvSpPr>
          <p:cNvPr id="6" name="Rectangle 5"/>
          <p:cNvSpPr/>
          <p:nvPr/>
        </p:nvSpPr>
        <p:spPr>
          <a:xfrm>
            <a:off x="900113" y="3284538"/>
            <a:ext cx="1439862" cy="1439862"/>
          </a:xfrm>
          <a:prstGeom prst="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eaLnBrk="0" hangingPunct="0">
              <a:defRPr/>
            </a:pPr>
            <a:r>
              <a:rPr lang="en-US" sz="6000" dirty="0"/>
              <a:t>2</a:t>
            </a:r>
          </a:p>
        </p:txBody>
      </p:sp>
      <p:sp>
        <p:nvSpPr>
          <p:cNvPr id="7" name="Rectangle 6"/>
          <p:cNvSpPr/>
          <p:nvPr/>
        </p:nvSpPr>
        <p:spPr>
          <a:xfrm>
            <a:off x="900113" y="5084763"/>
            <a:ext cx="1439862" cy="14398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r>
              <a:rPr lang="en-US" sz="6000" dirty="0"/>
              <a:t>3</a:t>
            </a:r>
          </a:p>
        </p:txBody>
      </p:sp>
      <p:sp>
        <p:nvSpPr>
          <p:cNvPr id="8" name="TextBox 7"/>
          <p:cNvSpPr txBox="1">
            <a:spLocks noChangeArrowheads="1"/>
          </p:cNvSpPr>
          <p:nvPr/>
        </p:nvSpPr>
        <p:spPr bwMode="auto">
          <a:xfrm>
            <a:off x="2916238" y="1700213"/>
            <a:ext cx="5616575" cy="831850"/>
          </a:xfrm>
          <a:prstGeom prst="rect">
            <a:avLst/>
          </a:prstGeom>
          <a:noFill/>
          <a:ln w="9525">
            <a:noFill/>
            <a:miter lim="800000"/>
            <a:headEnd/>
            <a:tailEnd/>
          </a:ln>
        </p:spPr>
        <p:txBody>
          <a:bodyPr>
            <a:spAutoFit/>
          </a:bodyPr>
          <a:lstStyle/>
          <a:p>
            <a:pPr algn="ctr" eaLnBrk="0" hangingPunct="0"/>
            <a:r>
              <a:rPr lang="en-GB">
                <a:solidFill>
                  <a:srgbClr val="000000"/>
                </a:solidFill>
              </a:rPr>
              <a:t>Fill in and send application online:</a:t>
            </a:r>
          </a:p>
          <a:p>
            <a:pPr algn="ctr" eaLnBrk="0" hangingPunct="0"/>
            <a:r>
              <a:rPr lang="en-GB" u="sng">
                <a:solidFill>
                  <a:srgbClr val="000000"/>
                </a:solidFill>
              </a:rPr>
              <a:t>www.gov.uk/student-finance</a:t>
            </a:r>
          </a:p>
        </p:txBody>
      </p:sp>
      <p:sp>
        <p:nvSpPr>
          <p:cNvPr id="9" name="TextBox 8"/>
          <p:cNvSpPr txBox="1">
            <a:spLocks noChangeArrowheads="1"/>
          </p:cNvSpPr>
          <p:nvPr/>
        </p:nvSpPr>
        <p:spPr bwMode="auto">
          <a:xfrm>
            <a:off x="3492500" y="3860800"/>
            <a:ext cx="5616575" cy="831850"/>
          </a:xfrm>
          <a:prstGeom prst="rect">
            <a:avLst/>
          </a:prstGeom>
          <a:noFill/>
          <a:ln w="9525">
            <a:noFill/>
            <a:miter lim="800000"/>
            <a:headEnd/>
            <a:tailEnd/>
          </a:ln>
        </p:spPr>
        <p:txBody>
          <a:bodyPr>
            <a:spAutoFit/>
          </a:bodyPr>
          <a:lstStyle/>
          <a:p>
            <a:pPr eaLnBrk="0" hangingPunct="0"/>
            <a:r>
              <a:rPr lang="en-GB">
                <a:solidFill>
                  <a:srgbClr val="000000"/>
                </a:solidFill>
              </a:rPr>
              <a:t>Application assessed</a:t>
            </a:r>
          </a:p>
          <a:p>
            <a:pPr eaLnBrk="0" hangingPunct="0"/>
            <a:endParaRPr lang="en-GB">
              <a:solidFill>
                <a:srgbClr val="000000"/>
              </a:solidFill>
            </a:endParaRPr>
          </a:p>
        </p:txBody>
      </p:sp>
      <p:sp>
        <p:nvSpPr>
          <p:cNvPr id="10" name="TextBox 9"/>
          <p:cNvSpPr txBox="1">
            <a:spLocks noChangeArrowheads="1"/>
          </p:cNvSpPr>
          <p:nvPr/>
        </p:nvSpPr>
        <p:spPr bwMode="auto">
          <a:xfrm>
            <a:off x="2916238" y="5445125"/>
            <a:ext cx="5616575" cy="831850"/>
          </a:xfrm>
          <a:prstGeom prst="rect">
            <a:avLst/>
          </a:prstGeom>
          <a:noFill/>
          <a:ln w="9525">
            <a:noFill/>
            <a:miter lim="800000"/>
            <a:headEnd/>
            <a:tailEnd/>
          </a:ln>
        </p:spPr>
        <p:txBody>
          <a:bodyPr>
            <a:spAutoFit/>
          </a:bodyPr>
          <a:lstStyle/>
          <a:p>
            <a:pPr algn="ctr" eaLnBrk="0" hangingPunct="0"/>
            <a:r>
              <a:rPr lang="en-GB">
                <a:solidFill>
                  <a:srgbClr val="000000"/>
                </a:solidFill>
              </a:rPr>
              <a:t>Financial Notification letter sent</a:t>
            </a:r>
          </a:p>
          <a:p>
            <a:pPr eaLnBrk="0" hangingPunct="0"/>
            <a:endParaRPr lang="en-GB">
              <a:solidFill>
                <a:srgbClr val="000000"/>
              </a:solidFill>
            </a:endParaRPr>
          </a:p>
        </p:txBody>
      </p:sp>
      <p:sp>
        <p:nvSpPr>
          <p:cNvPr id="11" name="Line 10"/>
          <p:cNvSpPr>
            <a:spLocks noChangeShapeType="1"/>
          </p:cNvSpPr>
          <p:nvPr/>
        </p:nvSpPr>
        <p:spPr bwMode="auto">
          <a:xfrm>
            <a:off x="2484438" y="2133600"/>
            <a:ext cx="685800" cy="0"/>
          </a:xfrm>
          <a:prstGeom prst="line">
            <a:avLst/>
          </a:prstGeom>
          <a:noFill/>
          <a:ln w="38100">
            <a:solidFill>
              <a:srgbClr val="000000"/>
            </a:solidFill>
            <a:round/>
            <a:headEnd/>
            <a:tailEnd type="triangle" w="lg" len="lg"/>
          </a:ln>
        </p:spPr>
        <p:txBody>
          <a:bodyPr anchor="ctr"/>
          <a:lstStyle/>
          <a:p>
            <a:endParaRPr lang="en-US"/>
          </a:p>
        </p:txBody>
      </p:sp>
      <p:sp>
        <p:nvSpPr>
          <p:cNvPr id="12" name="Line 10"/>
          <p:cNvSpPr>
            <a:spLocks noChangeShapeType="1"/>
          </p:cNvSpPr>
          <p:nvPr/>
        </p:nvSpPr>
        <p:spPr bwMode="auto">
          <a:xfrm>
            <a:off x="2555875" y="4076700"/>
            <a:ext cx="685800" cy="0"/>
          </a:xfrm>
          <a:prstGeom prst="line">
            <a:avLst/>
          </a:prstGeom>
          <a:noFill/>
          <a:ln w="38100">
            <a:solidFill>
              <a:srgbClr val="000000"/>
            </a:solidFill>
            <a:round/>
            <a:headEnd/>
            <a:tailEnd type="triangle" w="lg" len="lg"/>
          </a:ln>
        </p:spPr>
        <p:txBody>
          <a:bodyPr anchor="ctr"/>
          <a:lstStyle/>
          <a:p>
            <a:endParaRPr lang="en-US"/>
          </a:p>
        </p:txBody>
      </p:sp>
      <p:sp>
        <p:nvSpPr>
          <p:cNvPr id="13" name="Line 10"/>
          <p:cNvSpPr>
            <a:spLocks noChangeShapeType="1"/>
          </p:cNvSpPr>
          <p:nvPr/>
        </p:nvSpPr>
        <p:spPr bwMode="auto">
          <a:xfrm>
            <a:off x="2627313" y="5732463"/>
            <a:ext cx="685800" cy="0"/>
          </a:xfrm>
          <a:prstGeom prst="line">
            <a:avLst/>
          </a:prstGeom>
          <a:noFill/>
          <a:ln w="38100">
            <a:solidFill>
              <a:srgbClr val="000000"/>
            </a:solidFill>
            <a:round/>
            <a:headEnd/>
            <a:tailEnd type="triangle" w="lg" len="lg"/>
          </a:ln>
        </p:spPr>
        <p:txBody>
          <a:bodyPr anchor="ctr"/>
          <a:lstStyle/>
          <a:p>
            <a:endParaRPr lang="en-US"/>
          </a:p>
        </p:txBody>
      </p:sp>
    </p:spTree>
    <p:extLst>
      <p:ext uri="{BB962C8B-B14F-4D97-AF65-F5344CB8AC3E}">
        <p14:creationId xmlns:p14="http://schemas.microsoft.com/office/powerpoint/2010/main" val="389660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Applying for student finance</a:t>
            </a:r>
            <a:endParaRPr lang="en-GB" dirty="0"/>
          </a:p>
        </p:txBody>
      </p:sp>
      <p:sp>
        <p:nvSpPr>
          <p:cNvPr id="5" name="Rectangle 4"/>
          <p:cNvSpPr/>
          <p:nvPr/>
        </p:nvSpPr>
        <p:spPr>
          <a:xfrm>
            <a:off x="900113" y="1484313"/>
            <a:ext cx="1439862" cy="143986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0" hangingPunct="0">
              <a:defRPr/>
            </a:pPr>
            <a:endParaRPr lang="en-US"/>
          </a:p>
        </p:txBody>
      </p:sp>
      <p:sp>
        <p:nvSpPr>
          <p:cNvPr id="6" name="Rectangle 5"/>
          <p:cNvSpPr/>
          <p:nvPr/>
        </p:nvSpPr>
        <p:spPr>
          <a:xfrm>
            <a:off x="900113" y="3284538"/>
            <a:ext cx="1439862" cy="1439862"/>
          </a:xfrm>
          <a:prstGeom prst="rect">
            <a:avLst/>
          </a:prstGeom>
          <a:solidFill>
            <a:schemeClr val="accent4"/>
          </a:solidFill>
          <a:effectLst/>
        </p:spPr>
        <p:style>
          <a:lnRef idx="1">
            <a:schemeClr val="accent4"/>
          </a:lnRef>
          <a:fillRef idx="3">
            <a:schemeClr val="accent4"/>
          </a:fillRef>
          <a:effectRef idx="2">
            <a:schemeClr val="accent4"/>
          </a:effectRef>
          <a:fontRef idx="minor">
            <a:schemeClr val="lt1"/>
          </a:fontRef>
        </p:style>
        <p:txBody>
          <a:bodyPr anchor="ctr"/>
          <a:lstStyle/>
          <a:p>
            <a:pPr algn="ctr" eaLnBrk="0" hangingPunct="0">
              <a:defRPr/>
            </a:pPr>
            <a:endParaRPr lang="en-US"/>
          </a:p>
        </p:txBody>
      </p:sp>
      <p:sp>
        <p:nvSpPr>
          <p:cNvPr id="7" name="Rectangle 6"/>
          <p:cNvSpPr/>
          <p:nvPr/>
        </p:nvSpPr>
        <p:spPr>
          <a:xfrm>
            <a:off x="900113" y="5084763"/>
            <a:ext cx="1439862" cy="143986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7653" name="TextBox 7"/>
          <p:cNvSpPr txBox="1">
            <a:spLocks noChangeArrowheads="1"/>
          </p:cNvSpPr>
          <p:nvPr/>
        </p:nvSpPr>
        <p:spPr bwMode="auto">
          <a:xfrm>
            <a:off x="1258888" y="1700213"/>
            <a:ext cx="504825" cy="1016000"/>
          </a:xfrm>
          <a:prstGeom prst="rect">
            <a:avLst/>
          </a:prstGeom>
          <a:noFill/>
          <a:ln w="9525">
            <a:noFill/>
            <a:miter lim="800000"/>
            <a:headEnd/>
            <a:tailEnd/>
          </a:ln>
        </p:spPr>
        <p:txBody>
          <a:bodyPr>
            <a:spAutoFit/>
          </a:bodyPr>
          <a:lstStyle/>
          <a:p>
            <a:pPr eaLnBrk="0" hangingPunct="0"/>
            <a:r>
              <a:rPr lang="en-GB" sz="6000">
                <a:solidFill>
                  <a:schemeClr val="bg1"/>
                </a:solidFill>
              </a:rPr>
              <a:t>4</a:t>
            </a:r>
          </a:p>
        </p:txBody>
      </p:sp>
      <p:sp>
        <p:nvSpPr>
          <p:cNvPr id="9" name="TextBox 8"/>
          <p:cNvSpPr txBox="1">
            <a:spLocks noChangeArrowheads="1"/>
          </p:cNvSpPr>
          <p:nvPr/>
        </p:nvSpPr>
        <p:spPr bwMode="auto">
          <a:xfrm>
            <a:off x="1331913" y="3500438"/>
            <a:ext cx="503237" cy="1016000"/>
          </a:xfrm>
          <a:prstGeom prst="rect">
            <a:avLst/>
          </a:prstGeom>
          <a:noFill/>
          <a:ln w="9525">
            <a:noFill/>
            <a:miter lim="800000"/>
            <a:headEnd/>
            <a:tailEnd/>
          </a:ln>
        </p:spPr>
        <p:txBody>
          <a:bodyPr>
            <a:spAutoFit/>
          </a:bodyPr>
          <a:lstStyle/>
          <a:p>
            <a:pPr eaLnBrk="0" hangingPunct="0"/>
            <a:r>
              <a:rPr lang="en-GB" sz="6000">
                <a:solidFill>
                  <a:schemeClr val="bg1"/>
                </a:solidFill>
              </a:rPr>
              <a:t>5</a:t>
            </a:r>
          </a:p>
        </p:txBody>
      </p:sp>
      <p:sp>
        <p:nvSpPr>
          <p:cNvPr id="10" name="TextBox 9"/>
          <p:cNvSpPr txBox="1">
            <a:spLocks noChangeArrowheads="1"/>
          </p:cNvSpPr>
          <p:nvPr/>
        </p:nvSpPr>
        <p:spPr bwMode="auto">
          <a:xfrm>
            <a:off x="1331913" y="5229225"/>
            <a:ext cx="503237" cy="1016000"/>
          </a:xfrm>
          <a:prstGeom prst="rect">
            <a:avLst/>
          </a:prstGeom>
          <a:noFill/>
          <a:ln w="9525">
            <a:noFill/>
            <a:miter lim="800000"/>
            <a:headEnd/>
            <a:tailEnd/>
          </a:ln>
        </p:spPr>
        <p:txBody>
          <a:bodyPr>
            <a:spAutoFit/>
          </a:bodyPr>
          <a:lstStyle/>
          <a:p>
            <a:pPr eaLnBrk="0" hangingPunct="0"/>
            <a:r>
              <a:rPr lang="en-GB" sz="6000">
                <a:solidFill>
                  <a:schemeClr val="bg1"/>
                </a:solidFill>
              </a:rPr>
              <a:t>6</a:t>
            </a:r>
          </a:p>
        </p:txBody>
      </p:sp>
      <p:sp>
        <p:nvSpPr>
          <p:cNvPr id="27656" name="Rectangle 10"/>
          <p:cNvSpPr>
            <a:spLocks noChangeArrowheads="1"/>
          </p:cNvSpPr>
          <p:nvPr/>
        </p:nvSpPr>
        <p:spPr bwMode="auto">
          <a:xfrm>
            <a:off x="3425825" y="1827213"/>
            <a:ext cx="4602163" cy="1385887"/>
          </a:xfrm>
          <a:prstGeom prst="rect">
            <a:avLst/>
          </a:prstGeom>
          <a:noFill/>
          <a:ln w="9525">
            <a:noFill/>
            <a:miter lim="800000"/>
            <a:headEnd/>
            <a:tailEnd/>
          </a:ln>
        </p:spPr>
        <p:txBody>
          <a:bodyPr>
            <a:spAutoFit/>
          </a:bodyPr>
          <a:lstStyle/>
          <a:p>
            <a:pPr eaLnBrk="0" hangingPunct="0">
              <a:spcBef>
                <a:spcPct val="50000"/>
              </a:spcBef>
            </a:pPr>
            <a:r>
              <a:rPr lang="en-GB">
                <a:solidFill>
                  <a:srgbClr val="000000"/>
                </a:solidFill>
              </a:rPr>
              <a:t>Online declaration form signed and sent to SFE</a:t>
            </a:r>
          </a:p>
          <a:p>
            <a:pPr eaLnBrk="0" hangingPunct="0">
              <a:spcBef>
                <a:spcPct val="50000"/>
              </a:spcBef>
            </a:pPr>
            <a:endParaRPr lang="en-GB">
              <a:solidFill>
                <a:srgbClr val="000000"/>
              </a:solidFill>
            </a:endParaRPr>
          </a:p>
        </p:txBody>
      </p:sp>
      <p:sp>
        <p:nvSpPr>
          <p:cNvPr id="12" name="Rectangle 11"/>
          <p:cNvSpPr>
            <a:spLocks noChangeArrowheads="1"/>
          </p:cNvSpPr>
          <p:nvPr/>
        </p:nvSpPr>
        <p:spPr bwMode="auto">
          <a:xfrm>
            <a:off x="3497263" y="3636963"/>
            <a:ext cx="4603750" cy="1016000"/>
          </a:xfrm>
          <a:prstGeom prst="rect">
            <a:avLst/>
          </a:prstGeom>
          <a:noFill/>
          <a:ln w="9525">
            <a:noFill/>
            <a:miter lim="800000"/>
            <a:headEnd/>
            <a:tailEnd/>
          </a:ln>
        </p:spPr>
        <p:txBody>
          <a:bodyPr>
            <a:spAutoFit/>
          </a:bodyPr>
          <a:lstStyle/>
          <a:p>
            <a:pPr eaLnBrk="0" hangingPunct="0">
              <a:spcBef>
                <a:spcPct val="50000"/>
              </a:spcBef>
            </a:pPr>
            <a:r>
              <a:rPr lang="en-GB">
                <a:solidFill>
                  <a:srgbClr val="000000"/>
                </a:solidFill>
              </a:rPr>
              <a:t>Payment Schedule Letter sent</a:t>
            </a:r>
          </a:p>
          <a:p>
            <a:pPr eaLnBrk="0" hangingPunct="0">
              <a:spcBef>
                <a:spcPct val="50000"/>
              </a:spcBef>
            </a:pPr>
            <a:endParaRPr lang="en-GB">
              <a:solidFill>
                <a:srgbClr val="000000"/>
              </a:solidFill>
            </a:endParaRPr>
          </a:p>
        </p:txBody>
      </p:sp>
      <p:sp>
        <p:nvSpPr>
          <p:cNvPr id="13" name="Rectangle 12"/>
          <p:cNvSpPr>
            <a:spLocks noChangeArrowheads="1"/>
          </p:cNvSpPr>
          <p:nvPr/>
        </p:nvSpPr>
        <p:spPr bwMode="auto">
          <a:xfrm>
            <a:off x="3419475" y="5356225"/>
            <a:ext cx="5724525" cy="1385888"/>
          </a:xfrm>
          <a:prstGeom prst="rect">
            <a:avLst/>
          </a:prstGeom>
          <a:noFill/>
          <a:ln w="9525">
            <a:noFill/>
            <a:miter lim="800000"/>
            <a:headEnd/>
            <a:tailEnd/>
          </a:ln>
        </p:spPr>
        <p:txBody>
          <a:bodyPr>
            <a:spAutoFit/>
          </a:bodyPr>
          <a:lstStyle/>
          <a:p>
            <a:pPr eaLnBrk="0" hangingPunct="0">
              <a:spcBef>
                <a:spcPct val="50000"/>
              </a:spcBef>
            </a:pPr>
            <a:r>
              <a:rPr lang="en-GB">
                <a:solidFill>
                  <a:srgbClr val="000000"/>
                </a:solidFill>
              </a:rPr>
              <a:t>The student will not receive instalments until they have enrolled with a university</a:t>
            </a:r>
          </a:p>
          <a:p>
            <a:pPr eaLnBrk="0" hangingPunct="0">
              <a:spcBef>
                <a:spcPct val="50000"/>
              </a:spcBef>
            </a:pPr>
            <a:endParaRPr lang="en-GB">
              <a:solidFill>
                <a:schemeClr val="bg1"/>
              </a:solidFill>
            </a:endParaRPr>
          </a:p>
        </p:txBody>
      </p:sp>
      <p:sp>
        <p:nvSpPr>
          <p:cNvPr id="27659" name="Line 10"/>
          <p:cNvSpPr>
            <a:spLocks noChangeShapeType="1"/>
          </p:cNvSpPr>
          <p:nvPr/>
        </p:nvSpPr>
        <p:spPr bwMode="auto">
          <a:xfrm>
            <a:off x="2484438" y="2133600"/>
            <a:ext cx="685800" cy="0"/>
          </a:xfrm>
          <a:prstGeom prst="line">
            <a:avLst/>
          </a:prstGeom>
          <a:noFill/>
          <a:ln w="38100">
            <a:solidFill>
              <a:srgbClr val="000000"/>
            </a:solidFill>
            <a:round/>
            <a:headEnd/>
            <a:tailEnd type="triangle" w="lg" len="lg"/>
          </a:ln>
        </p:spPr>
        <p:txBody>
          <a:bodyPr anchor="ctr"/>
          <a:lstStyle/>
          <a:p>
            <a:endParaRPr lang="en-US"/>
          </a:p>
        </p:txBody>
      </p:sp>
      <p:sp>
        <p:nvSpPr>
          <p:cNvPr id="15" name="Line 10"/>
          <p:cNvSpPr>
            <a:spLocks noChangeShapeType="1"/>
          </p:cNvSpPr>
          <p:nvPr/>
        </p:nvSpPr>
        <p:spPr bwMode="auto">
          <a:xfrm>
            <a:off x="2555875" y="3933825"/>
            <a:ext cx="685800" cy="0"/>
          </a:xfrm>
          <a:prstGeom prst="line">
            <a:avLst/>
          </a:prstGeom>
          <a:noFill/>
          <a:ln w="38100">
            <a:solidFill>
              <a:srgbClr val="000000"/>
            </a:solidFill>
            <a:round/>
            <a:headEnd/>
            <a:tailEnd type="triangle" w="lg" len="lg"/>
          </a:ln>
        </p:spPr>
        <p:txBody>
          <a:bodyPr anchor="ctr"/>
          <a:lstStyle/>
          <a:p>
            <a:endParaRPr lang="en-US"/>
          </a:p>
        </p:txBody>
      </p:sp>
      <p:sp>
        <p:nvSpPr>
          <p:cNvPr id="16" name="Line 10"/>
          <p:cNvSpPr>
            <a:spLocks noChangeShapeType="1"/>
          </p:cNvSpPr>
          <p:nvPr/>
        </p:nvSpPr>
        <p:spPr bwMode="auto">
          <a:xfrm>
            <a:off x="2555875" y="5732463"/>
            <a:ext cx="685800" cy="0"/>
          </a:xfrm>
          <a:prstGeom prst="line">
            <a:avLst/>
          </a:prstGeom>
          <a:noFill/>
          <a:ln w="38100">
            <a:solidFill>
              <a:srgbClr val="000000"/>
            </a:solidFill>
            <a:round/>
            <a:headEnd/>
            <a:tailEnd type="triangle" w="lg" len="lg"/>
          </a:ln>
        </p:spPr>
        <p:txBody>
          <a:bodyPr anchor="ctr"/>
          <a:lstStyle/>
          <a:p>
            <a:endParaRPr lang="en-US"/>
          </a:p>
        </p:txBody>
      </p:sp>
    </p:spTree>
    <p:extLst>
      <p:ext uri="{BB962C8B-B14F-4D97-AF65-F5344CB8AC3E}">
        <p14:creationId xmlns:p14="http://schemas.microsoft.com/office/powerpoint/2010/main" val="375348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p:bldP spid="12" grpId="0"/>
      <p:bldP spid="13" grpId="0"/>
      <p:bldP spid="15" grpId="0" animBg="1"/>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Other help</a:t>
            </a:r>
            <a:endParaRPr lang="en-GB" dirty="0"/>
          </a:p>
        </p:txBody>
      </p:sp>
      <p:sp>
        <p:nvSpPr>
          <p:cNvPr id="6" name="Rectangle 5"/>
          <p:cNvSpPr>
            <a:spLocks noChangeArrowheads="1"/>
          </p:cNvSpPr>
          <p:nvPr/>
        </p:nvSpPr>
        <p:spPr bwMode="auto">
          <a:xfrm>
            <a:off x="323850" y="1341438"/>
            <a:ext cx="5472113" cy="4693593"/>
          </a:xfrm>
          <a:prstGeom prst="rect">
            <a:avLst/>
          </a:prstGeom>
          <a:noFill/>
          <a:ln w="9525">
            <a:noFill/>
            <a:miter lim="800000"/>
            <a:headEnd/>
            <a:tailEnd/>
          </a:ln>
        </p:spPr>
        <p:txBody>
          <a:bodyPr>
            <a:spAutoFit/>
          </a:bodyPr>
          <a:lstStyle/>
          <a:p>
            <a:pPr eaLnBrk="0" hangingPunct="0"/>
            <a:endParaRPr lang="en-GB" sz="2800" b="1" u="sng" dirty="0">
              <a:solidFill>
                <a:srgbClr val="000000"/>
              </a:solidFill>
            </a:endParaRPr>
          </a:p>
          <a:p>
            <a:pPr eaLnBrk="0" hangingPunct="0"/>
            <a:r>
              <a:rPr lang="en-GB" sz="2800" b="1" u="sng" dirty="0">
                <a:solidFill>
                  <a:srgbClr val="000000"/>
                </a:solidFill>
              </a:rPr>
              <a:t>Disabled Student Allowance</a:t>
            </a:r>
          </a:p>
          <a:p>
            <a:pPr eaLnBrk="0" hangingPunct="0"/>
            <a:endParaRPr lang="en-GB" b="1" dirty="0">
              <a:solidFill>
                <a:srgbClr val="000000"/>
              </a:solidFill>
            </a:endParaRPr>
          </a:p>
          <a:p>
            <a:pPr eaLnBrk="0" hangingPunct="0"/>
            <a:r>
              <a:rPr lang="en-GB" sz="1900" dirty="0">
                <a:solidFill>
                  <a:srgbClr val="000000"/>
                </a:solidFill>
                <a:hlinkClick r:id="rId3"/>
              </a:rPr>
              <a:t>www.gov.uk/disabled-students-allowances-dsas</a:t>
            </a:r>
            <a:endParaRPr lang="en-GB" sz="1900" dirty="0">
              <a:solidFill>
                <a:srgbClr val="000000"/>
              </a:solidFill>
            </a:endParaRPr>
          </a:p>
          <a:p>
            <a:pPr eaLnBrk="0" hangingPunct="0"/>
            <a:endParaRPr lang="en-GB" sz="2000" dirty="0">
              <a:solidFill>
                <a:srgbClr val="000000"/>
              </a:solidFill>
            </a:endParaRPr>
          </a:p>
          <a:p>
            <a:pPr eaLnBrk="0" hangingPunct="0"/>
            <a:r>
              <a:rPr lang="en-GB" sz="2000" dirty="0">
                <a:solidFill>
                  <a:srgbClr val="000000"/>
                </a:solidFill>
              </a:rPr>
              <a:t>Processed by Student Finance England</a:t>
            </a:r>
          </a:p>
          <a:p>
            <a:pPr eaLnBrk="0" hangingPunct="0">
              <a:buFont typeface="Arial" charset="0"/>
              <a:buChar char="•"/>
            </a:pPr>
            <a:endParaRPr lang="en-GB" sz="2000" dirty="0">
              <a:solidFill>
                <a:srgbClr val="000000"/>
              </a:solidFill>
            </a:endParaRPr>
          </a:p>
          <a:p>
            <a:pPr eaLnBrk="0" hangingPunct="0"/>
            <a:r>
              <a:rPr lang="en-GB" sz="2000" dirty="0">
                <a:solidFill>
                  <a:srgbClr val="000000"/>
                </a:solidFill>
              </a:rPr>
              <a:t>Wellbeing can offer advice</a:t>
            </a:r>
          </a:p>
          <a:p>
            <a:pPr eaLnBrk="0" hangingPunct="0">
              <a:buFont typeface="Arial" charset="0"/>
              <a:buChar char="•"/>
            </a:pPr>
            <a:endParaRPr lang="en-GB" sz="2000" dirty="0">
              <a:solidFill>
                <a:srgbClr val="000000"/>
              </a:solidFill>
            </a:endParaRPr>
          </a:p>
          <a:p>
            <a:pPr eaLnBrk="0" hangingPunct="0"/>
            <a:r>
              <a:rPr lang="en-GB" sz="2000" dirty="0">
                <a:solidFill>
                  <a:srgbClr val="000000"/>
                </a:solidFill>
              </a:rPr>
              <a:t>Support available for dyslexic students </a:t>
            </a:r>
            <a:endParaRPr lang="en-GB" sz="2000" dirty="0" smtClean="0">
              <a:solidFill>
                <a:srgbClr val="000000"/>
              </a:solidFill>
            </a:endParaRPr>
          </a:p>
          <a:p>
            <a:pPr eaLnBrk="0" hangingPunct="0"/>
            <a:r>
              <a:rPr lang="en-GB" sz="2000" dirty="0" smtClean="0">
                <a:solidFill>
                  <a:srgbClr val="000000"/>
                </a:solidFill>
              </a:rPr>
              <a:t>	- One to One study skills support</a:t>
            </a:r>
          </a:p>
          <a:p>
            <a:pPr eaLnBrk="0" hangingPunct="0"/>
            <a:r>
              <a:rPr lang="en-GB" sz="2000" dirty="0">
                <a:solidFill>
                  <a:srgbClr val="000000"/>
                </a:solidFill>
              </a:rPr>
              <a:t>	</a:t>
            </a:r>
            <a:r>
              <a:rPr lang="en-GB" sz="2000" dirty="0" smtClean="0">
                <a:solidFill>
                  <a:srgbClr val="000000"/>
                </a:solidFill>
              </a:rPr>
              <a:t>- Exam provisions</a:t>
            </a:r>
          </a:p>
          <a:p>
            <a:pPr eaLnBrk="0" hangingPunct="0"/>
            <a:r>
              <a:rPr lang="en-GB" sz="2000" dirty="0">
                <a:solidFill>
                  <a:srgbClr val="000000"/>
                </a:solidFill>
              </a:rPr>
              <a:t>	</a:t>
            </a:r>
            <a:r>
              <a:rPr lang="en-GB" sz="2000" dirty="0" smtClean="0">
                <a:solidFill>
                  <a:srgbClr val="000000"/>
                </a:solidFill>
              </a:rPr>
              <a:t>- Equipment or software</a:t>
            </a:r>
          </a:p>
          <a:p>
            <a:pPr eaLnBrk="0" hangingPunct="0"/>
            <a:r>
              <a:rPr lang="en-GB" sz="2000" dirty="0">
                <a:solidFill>
                  <a:srgbClr val="000000"/>
                </a:solidFill>
              </a:rPr>
              <a:t>	</a:t>
            </a:r>
            <a:r>
              <a:rPr lang="en-GB" sz="2000" dirty="0" smtClean="0">
                <a:solidFill>
                  <a:srgbClr val="000000"/>
                </a:solidFill>
              </a:rPr>
              <a:t>- Non-medical helpers</a:t>
            </a:r>
            <a:endParaRPr lang="en-GB" sz="2000" dirty="0">
              <a:solidFill>
                <a:srgbClr val="000000"/>
              </a:solidFill>
            </a:endParaRPr>
          </a:p>
        </p:txBody>
      </p:sp>
      <p:sp>
        <p:nvSpPr>
          <p:cNvPr id="7" name="Rectangle 6"/>
          <p:cNvSpPr/>
          <p:nvPr/>
        </p:nvSpPr>
        <p:spPr>
          <a:xfrm>
            <a:off x="5795963" y="1989138"/>
            <a:ext cx="1439862" cy="1439862"/>
          </a:xfrm>
          <a:prstGeom prst="rect">
            <a:avLst/>
          </a:prstGeom>
          <a:solidFill>
            <a:schemeClr val="accent4"/>
          </a:solidFill>
          <a:effectLst/>
        </p:spPr>
        <p:style>
          <a:lnRef idx="1">
            <a:schemeClr val="accent4"/>
          </a:lnRef>
          <a:fillRef idx="3">
            <a:schemeClr val="accent4"/>
          </a:fillRef>
          <a:effectRef idx="2">
            <a:schemeClr val="accent4"/>
          </a:effectRef>
          <a:fontRef idx="minor">
            <a:schemeClr val="lt1"/>
          </a:fontRef>
        </p:style>
        <p:txBody>
          <a:bodyPr anchor="ctr"/>
          <a:lstStyle/>
          <a:p>
            <a:pPr algn="ctr" eaLnBrk="0" hangingPunct="0">
              <a:defRPr/>
            </a:pPr>
            <a:endParaRPr lang="en-US"/>
          </a:p>
        </p:txBody>
      </p:sp>
      <p:sp>
        <p:nvSpPr>
          <p:cNvPr id="8" name="Rectangle 7"/>
          <p:cNvSpPr/>
          <p:nvPr/>
        </p:nvSpPr>
        <p:spPr>
          <a:xfrm>
            <a:off x="7354888" y="3573463"/>
            <a:ext cx="1439862" cy="1439862"/>
          </a:xfrm>
          <a:prstGeom prst="rect">
            <a:avLst/>
          </a:prstGeom>
          <a:solidFill>
            <a:schemeClr val="accent3"/>
          </a:solidFill>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US"/>
          </a:p>
        </p:txBody>
      </p:sp>
      <p:sp>
        <p:nvSpPr>
          <p:cNvPr id="9" name="Rectangle 8"/>
          <p:cNvSpPr/>
          <p:nvPr/>
        </p:nvSpPr>
        <p:spPr>
          <a:xfrm>
            <a:off x="5795963" y="5157788"/>
            <a:ext cx="1439862" cy="143986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pic>
        <p:nvPicPr>
          <p:cNvPr id="30726"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5795963" y="3573463"/>
            <a:ext cx="1439862" cy="1439862"/>
          </a:xfrm>
          <a:prstGeom prst="rect">
            <a:avLst/>
          </a:prstGeom>
          <a:noFill/>
          <a:ln w="9525">
            <a:noFill/>
            <a:miter lim="800000"/>
            <a:headEnd/>
            <a:tailEnd/>
          </a:ln>
        </p:spPr>
      </p:pic>
      <p:pic>
        <p:nvPicPr>
          <p:cNvPr id="30727" name="Picture 10" descr="PL-10149.jpg"/>
          <p:cNvPicPr>
            <a:picLocks noChangeAspect="1"/>
          </p:cNvPicPr>
          <p:nvPr/>
        </p:nvPicPr>
        <p:blipFill>
          <a:blip r:embed="rId5"/>
          <a:srcRect/>
          <a:stretch>
            <a:fillRect/>
          </a:stretch>
        </p:blipFill>
        <p:spPr bwMode="auto">
          <a:xfrm>
            <a:off x="7380288" y="5157788"/>
            <a:ext cx="1439862" cy="1439862"/>
          </a:xfrm>
          <a:prstGeom prst="rect">
            <a:avLst/>
          </a:prstGeom>
          <a:noFill/>
          <a:ln w="9525">
            <a:noFill/>
            <a:miter lim="800000"/>
            <a:headEnd/>
            <a:tailEnd/>
          </a:ln>
        </p:spPr>
      </p:pic>
      <p:pic>
        <p:nvPicPr>
          <p:cNvPr id="30728"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380288" y="2001693"/>
            <a:ext cx="1414462" cy="1414750"/>
          </a:xfrm>
          <a:prstGeom prst="rect">
            <a:avLst/>
          </a:prstGeom>
          <a:noFill/>
          <a:ln w="9525">
            <a:noFill/>
            <a:miter lim="800000"/>
            <a:headEnd/>
            <a:tailEnd/>
          </a:ln>
        </p:spPr>
      </p:pic>
    </p:spTree>
    <p:extLst>
      <p:ext uri="{BB962C8B-B14F-4D97-AF65-F5344CB8AC3E}">
        <p14:creationId xmlns:p14="http://schemas.microsoft.com/office/powerpoint/2010/main" val="5945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ADDITIONAL INFORMATION</a:t>
            </a:r>
            <a:endParaRPr lang="en-GB" dirty="0"/>
          </a:p>
        </p:txBody>
      </p:sp>
      <p:sp>
        <p:nvSpPr>
          <p:cNvPr id="32770" name="Content Placeholder 2"/>
          <p:cNvSpPr>
            <a:spLocks noGrp="1"/>
          </p:cNvSpPr>
          <p:nvPr>
            <p:ph sz="half" idx="1"/>
          </p:nvPr>
        </p:nvSpPr>
        <p:spPr>
          <a:xfrm>
            <a:off x="1042988" y="1958975"/>
            <a:ext cx="3622675" cy="4167188"/>
          </a:xfrm>
        </p:spPr>
        <p:txBody>
          <a:bodyPr>
            <a:normAutofit fontScale="62500" lnSpcReduction="20000"/>
          </a:bodyPr>
          <a:lstStyle/>
          <a:p>
            <a:pPr eaLnBrk="1" hangingPunct="1"/>
            <a:r>
              <a:rPr lang="en-GB" smtClean="0">
                <a:solidFill>
                  <a:schemeClr val="bg1"/>
                </a:solidFill>
              </a:rPr>
              <a:t>We aim to provide helpful and accurate information regarding any additional course costs that you may incur as a student which are not included in your course fees. </a:t>
            </a:r>
          </a:p>
          <a:p>
            <a:pPr eaLnBrk="1" hangingPunct="1"/>
            <a:endParaRPr lang="en-GB" smtClean="0">
              <a:solidFill>
                <a:schemeClr val="bg1"/>
              </a:solidFill>
            </a:endParaRPr>
          </a:p>
          <a:p>
            <a:pPr eaLnBrk="1" hangingPunct="1"/>
            <a:r>
              <a:rPr lang="en-GB" smtClean="0">
                <a:solidFill>
                  <a:schemeClr val="bg1"/>
                </a:solidFill>
              </a:rPr>
              <a:t>This information is updated regularly and can be found for every course and is available on the prospectus web pages under ‘</a:t>
            </a:r>
            <a:r>
              <a:rPr lang="en-GB" i="1" smtClean="0">
                <a:solidFill>
                  <a:schemeClr val="bg1"/>
                </a:solidFill>
              </a:rPr>
              <a:t>This Course in Detail’ </a:t>
            </a:r>
            <a:r>
              <a:rPr lang="en-GB" smtClean="0">
                <a:solidFill>
                  <a:schemeClr val="bg1"/>
                </a:solidFill>
              </a:rPr>
              <a:t>section. </a:t>
            </a:r>
          </a:p>
          <a:p>
            <a:pPr eaLnBrk="1" hangingPunct="1"/>
            <a:endParaRPr lang="en-GB" smtClean="0"/>
          </a:p>
          <a:p>
            <a:pPr eaLnBrk="1" hangingPunct="1"/>
            <a:r>
              <a:rPr lang="en-GB" smtClean="0">
                <a:solidFill>
                  <a:srgbClr val="FF0000"/>
                </a:solidFill>
              </a:rPr>
              <a:t> </a:t>
            </a:r>
          </a:p>
          <a:p>
            <a:pPr eaLnBrk="1" hangingPunct="1"/>
            <a:endParaRPr lang="en-GB" smtClean="0"/>
          </a:p>
        </p:txBody>
      </p:sp>
      <p:sp>
        <p:nvSpPr>
          <p:cNvPr id="32771" name="TextBox 4"/>
          <p:cNvSpPr txBox="1">
            <a:spLocks noChangeArrowheads="1"/>
          </p:cNvSpPr>
          <p:nvPr/>
        </p:nvSpPr>
        <p:spPr bwMode="auto">
          <a:xfrm>
            <a:off x="1116013" y="1268413"/>
            <a:ext cx="6696075" cy="5394325"/>
          </a:xfrm>
          <a:prstGeom prst="rect">
            <a:avLst/>
          </a:prstGeom>
          <a:noFill/>
          <a:ln w="9525">
            <a:noFill/>
            <a:miter lim="800000"/>
            <a:headEnd/>
            <a:tailEnd/>
          </a:ln>
        </p:spPr>
        <p:txBody>
          <a:bodyPr>
            <a:spAutoFit/>
          </a:bodyPr>
          <a:lstStyle/>
          <a:p>
            <a:pPr eaLnBrk="0" hangingPunct="0"/>
            <a:r>
              <a:rPr lang="en-GB" sz="2000" dirty="0">
                <a:solidFill>
                  <a:srgbClr val="000000"/>
                </a:solidFill>
              </a:rPr>
              <a:t>The fees given are for the 2018/19 academic year. Please note tuition fees may increase in subsequent years both for new and continuing students in line with an inflationary amount determined by government.</a:t>
            </a:r>
            <a:r>
              <a:rPr lang="en-GB" dirty="0">
                <a:solidFill>
                  <a:srgbClr val="000000"/>
                </a:solidFill>
              </a:rPr>
              <a:t> </a:t>
            </a:r>
            <a:r>
              <a:rPr lang="en-GB" sz="2000" dirty="0">
                <a:solidFill>
                  <a:srgbClr val="000000"/>
                </a:solidFill>
              </a:rPr>
              <a:t>Oxford Brookes University intends to maintain</a:t>
            </a:r>
            <a:r>
              <a:rPr lang="en-GB" sz="2000" dirty="0">
                <a:solidFill>
                  <a:schemeClr val="tx2"/>
                </a:solidFill>
              </a:rPr>
              <a:t> its fees for new and returning home and EU students at the maximum permitted level for new and returning Home / EU students.</a:t>
            </a:r>
          </a:p>
          <a:p>
            <a:pPr eaLnBrk="0" hangingPunct="0"/>
            <a:endParaRPr lang="en-GB" sz="2000" dirty="0">
              <a:solidFill>
                <a:schemeClr val="tx2"/>
              </a:solidFill>
            </a:endParaRPr>
          </a:p>
          <a:p>
            <a:pPr eaLnBrk="0" hangingPunct="0"/>
            <a:r>
              <a:rPr lang="en-GB" sz="2000" dirty="0">
                <a:solidFill>
                  <a:schemeClr val="tx2"/>
                </a:solidFill>
              </a:rPr>
              <a:t>We aim to provide helpful and accurate information regarding any additional course costs that you may incur as a student which are not included in your course fees. </a:t>
            </a:r>
          </a:p>
          <a:p>
            <a:pPr eaLnBrk="0" hangingPunct="0"/>
            <a:r>
              <a:rPr lang="en-GB" sz="2000" dirty="0">
                <a:solidFill>
                  <a:schemeClr val="tx2"/>
                </a:solidFill>
              </a:rPr>
              <a:t>This information is updated regularly and can be found for every course and is available on the prospectus web pages under ‘</a:t>
            </a:r>
            <a:r>
              <a:rPr lang="en-GB" sz="2000" i="1" dirty="0">
                <a:solidFill>
                  <a:schemeClr val="tx2"/>
                </a:solidFill>
              </a:rPr>
              <a:t>This Course in Detail’ </a:t>
            </a:r>
            <a:r>
              <a:rPr lang="en-GB" sz="2000" dirty="0">
                <a:solidFill>
                  <a:schemeClr val="tx2"/>
                </a:solidFill>
              </a:rPr>
              <a:t>section. </a:t>
            </a:r>
          </a:p>
          <a:p>
            <a:pPr eaLnBrk="0" hangingPunct="0"/>
            <a:endParaRPr lang="en-GB" sz="2000" dirty="0">
              <a:solidFill>
                <a:schemeClr val="tx2"/>
              </a:solidFill>
            </a:endParaRPr>
          </a:p>
          <a:p>
            <a:pPr eaLnBrk="0" hangingPunct="0"/>
            <a:r>
              <a:rPr lang="en-GB" dirty="0">
                <a:solidFill>
                  <a:schemeClr val="tx2"/>
                </a:solidFill>
              </a:rPr>
              <a:t>www.brookes.ac.uk</a:t>
            </a:r>
          </a:p>
        </p:txBody>
      </p:sp>
    </p:spTree>
    <p:extLst>
      <p:ext uri="{BB962C8B-B14F-4D97-AF65-F5344CB8AC3E}">
        <p14:creationId xmlns:p14="http://schemas.microsoft.com/office/powerpoint/2010/main" val="19600239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Useful websites</a:t>
            </a:r>
            <a:endParaRPr lang="en-GB" dirty="0"/>
          </a:p>
        </p:txBody>
      </p:sp>
      <p:sp>
        <p:nvSpPr>
          <p:cNvPr id="3" name="Content Placeholder 2"/>
          <p:cNvSpPr>
            <a:spLocks noGrp="1"/>
          </p:cNvSpPr>
          <p:nvPr>
            <p:ph sz="half" idx="1"/>
          </p:nvPr>
        </p:nvSpPr>
        <p:spPr>
          <a:xfrm>
            <a:off x="971550" y="1412875"/>
            <a:ext cx="7632700" cy="4167188"/>
          </a:xfrm>
        </p:spPr>
        <p:txBody>
          <a:bodyPr>
            <a:normAutofit/>
          </a:bodyPr>
          <a:lstStyle/>
          <a:p>
            <a:pPr eaLnBrk="1" hangingPunct="1">
              <a:lnSpc>
                <a:spcPct val="90000"/>
              </a:lnSpc>
            </a:pPr>
            <a:r>
              <a:rPr lang="en-GB" sz="2000" dirty="0" smtClean="0">
                <a:solidFill>
                  <a:schemeClr val="tx2"/>
                </a:solidFill>
              </a:rPr>
              <a:t>FINANCE:</a:t>
            </a:r>
            <a:r>
              <a:rPr lang="en-GB" sz="2200" dirty="0" smtClean="0">
                <a:solidFill>
                  <a:schemeClr val="tx2"/>
                </a:solidFill>
              </a:rPr>
              <a:t>	</a:t>
            </a:r>
          </a:p>
          <a:p>
            <a:pPr eaLnBrk="1" hangingPunct="1">
              <a:lnSpc>
                <a:spcPct val="90000"/>
              </a:lnSpc>
            </a:pPr>
            <a:r>
              <a:rPr lang="en-GB" sz="2200" dirty="0" smtClean="0">
                <a:solidFill>
                  <a:schemeClr val="tx2"/>
                </a:solidFill>
              </a:rPr>
              <a:t>						</a:t>
            </a:r>
            <a:endParaRPr lang="en-GB" sz="2400" dirty="0" smtClean="0">
              <a:solidFill>
                <a:schemeClr val="tx2"/>
              </a:solidFill>
            </a:endParaRPr>
          </a:p>
          <a:p>
            <a:pPr eaLnBrk="1" hangingPunct="1">
              <a:lnSpc>
                <a:spcPct val="90000"/>
              </a:lnSpc>
            </a:pPr>
            <a:r>
              <a:rPr lang="en-GB" sz="2400" b="0" dirty="0" smtClean="0">
                <a:solidFill>
                  <a:schemeClr val="tx2"/>
                </a:solidFill>
                <a:cs typeface="Arial" charset="0"/>
              </a:rPr>
              <a:t>www.gov.uk/student-finance</a:t>
            </a:r>
          </a:p>
          <a:p>
            <a:pPr eaLnBrk="1" hangingPunct="1">
              <a:lnSpc>
                <a:spcPct val="90000"/>
              </a:lnSpc>
            </a:pPr>
            <a:endParaRPr lang="en-GB" sz="2400" b="0" dirty="0" smtClean="0">
              <a:solidFill>
                <a:schemeClr val="tx2"/>
              </a:solidFill>
              <a:cs typeface="Arial" charset="0"/>
            </a:endParaRPr>
          </a:p>
          <a:p>
            <a:pPr eaLnBrk="1" hangingPunct="1">
              <a:lnSpc>
                <a:spcPct val="90000"/>
              </a:lnSpc>
            </a:pPr>
            <a:r>
              <a:rPr lang="en-US" sz="2400" b="0" dirty="0" smtClean="0">
                <a:solidFill>
                  <a:srgbClr val="000000"/>
                </a:solidFill>
              </a:rPr>
              <a:t>www.brookes.ac.uk/studying-at-brookes/finance/</a:t>
            </a:r>
          </a:p>
          <a:p>
            <a:pPr eaLnBrk="1" hangingPunct="1">
              <a:lnSpc>
                <a:spcPct val="90000"/>
              </a:lnSpc>
            </a:pPr>
            <a:endParaRPr lang="en-US" sz="2400" b="0" dirty="0" smtClean="0">
              <a:solidFill>
                <a:schemeClr val="tx2"/>
              </a:solidFill>
              <a:cs typeface="Arial" charset="0"/>
            </a:endParaRPr>
          </a:p>
          <a:p>
            <a:pPr eaLnBrk="1" hangingPunct="1">
              <a:lnSpc>
                <a:spcPct val="90000"/>
              </a:lnSpc>
            </a:pPr>
            <a:r>
              <a:rPr lang="en-GB" sz="2400" b="0" dirty="0" smtClean="0">
                <a:solidFill>
                  <a:schemeClr val="tx2"/>
                </a:solidFill>
                <a:cs typeface="Arial" charset="0"/>
              </a:rPr>
              <a:t>www.nhsbsa.nhs.uk/students</a:t>
            </a:r>
          </a:p>
          <a:p>
            <a:pPr eaLnBrk="1" hangingPunct="1">
              <a:lnSpc>
                <a:spcPct val="90000"/>
              </a:lnSpc>
            </a:pPr>
            <a:r>
              <a:rPr lang="en-GB" sz="1800" b="0" i="1" dirty="0" smtClean="0">
                <a:solidFill>
                  <a:schemeClr val="tx2"/>
                </a:solidFill>
                <a:cs typeface="Arial" charset="0"/>
              </a:rPr>
              <a:t>(Health Care &amp; Social Care courses)</a:t>
            </a:r>
          </a:p>
          <a:p>
            <a:pPr eaLnBrk="1" hangingPunct="1">
              <a:lnSpc>
                <a:spcPct val="90000"/>
              </a:lnSpc>
            </a:pPr>
            <a:endParaRPr lang="en-GB" sz="1800" b="0" i="1" dirty="0" smtClean="0">
              <a:solidFill>
                <a:schemeClr val="tx2"/>
              </a:solidFill>
              <a:cs typeface="Arial" charset="0"/>
            </a:endParaRPr>
          </a:p>
          <a:p>
            <a:pPr eaLnBrk="1" hangingPunct="1">
              <a:lnSpc>
                <a:spcPct val="90000"/>
              </a:lnSpc>
            </a:pPr>
            <a:r>
              <a:rPr lang="en-GB" sz="2400" b="0" dirty="0" smtClean="0">
                <a:solidFill>
                  <a:schemeClr val="tx2"/>
                </a:solidFill>
                <a:cs typeface="Arial" charset="0"/>
              </a:rPr>
              <a:t>www.thestudentroom.co.uk</a:t>
            </a:r>
            <a:endParaRPr lang="en-GB" sz="2400" b="0" dirty="0">
              <a:solidFill>
                <a:schemeClr val="tx2"/>
              </a:solidFill>
              <a:cs typeface="Arial" charset="0"/>
            </a:endParaRPr>
          </a:p>
          <a:p>
            <a:pPr eaLnBrk="1" hangingPunct="1">
              <a:lnSpc>
                <a:spcPct val="90000"/>
              </a:lnSpc>
            </a:pPr>
            <a:endParaRPr lang="en-GB" sz="2400" dirty="0" smtClean="0">
              <a:solidFill>
                <a:schemeClr val="tx2"/>
              </a:solidFill>
            </a:endParaRPr>
          </a:p>
          <a:p>
            <a:pPr eaLnBrk="1" hangingPunct="1">
              <a:lnSpc>
                <a:spcPct val="90000"/>
              </a:lnSpc>
            </a:pPr>
            <a:endParaRPr lang="en-GB" sz="2400" dirty="0" smtClean="0"/>
          </a:p>
        </p:txBody>
      </p:sp>
    </p:spTree>
    <p:extLst>
      <p:ext uri="{BB962C8B-B14F-4D97-AF65-F5344CB8AC3E}">
        <p14:creationId xmlns:p14="http://schemas.microsoft.com/office/powerpoint/2010/main" val="39736746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Main topics</a:t>
            </a:r>
            <a:endParaRPr lang="en-GB" dirty="0"/>
          </a:p>
        </p:txBody>
      </p:sp>
      <p:sp>
        <p:nvSpPr>
          <p:cNvPr id="3" name="Content Placeholder 2"/>
          <p:cNvSpPr>
            <a:spLocks noGrp="1"/>
          </p:cNvSpPr>
          <p:nvPr>
            <p:ph sz="half" idx="1"/>
          </p:nvPr>
        </p:nvSpPr>
        <p:spPr>
          <a:xfrm>
            <a:off x="1042988" y="1958975"/>
            <a:ext cx="5400675" cy="4638675"/>
          </a:xfrm>
        </p:spPr>
        <p:txBody>
          <a:bodyPr/>
          <a:lstStyle/>
          <a:p>
            <a:pPr marL="285750" indent="-285750" eaLnBrk="1" hangingPunct="1">
              <a:buFont typeface="Wingdings" pitchFamily="2" charset="2"/>
              <a:buChar char="§"/>
              <a:defRPr/>
            </a:pPr>
            <a:r>
              <a:rPr lang="en-GB" sz="2400" dirty="0" smtClean="0"/>
              <a:t>What are the costs?</a:t>
            </a:r>
          </a:p>
          <a:p>
            <a:pPr marL="285750" indent="-285750" eaLnBrk="1" hangingPunct="1">
              <a:buFont typeface="Wingdings" pitchFamily="2" charset="2"/>
              <a:buChar char="§"/>
              <a:defRPr/>
            </a:pPr>
            <a:endParaRPr lang="en-GB" sz="2400" dirty="0" smtClean="0"/>
          </a:p>
          <a:p>
            <a:pPr marL="285750" indent="-285750" eaLnBrk="1" hangingPunct="1">
              <a:buFont typeface="Wingdings" pitchFamily="2" charset="2"/>
              <a:buChar char="§"/>
              <a:defRPr/>
            </a:pPr>
            <a:endParaRPr lang="en-GB" sz="2400" dirty="0" smtClean="0"/>
          </a:p>
          <a:p>
            <a:pPr eaLnBrk="1" hangingPunct="1">
              <a:buFont typeface="Wingdings" pitchFamily="124" charset="2"/>
              <a:buNone/>
              <a:defRPr/>
            </a:pPr>
            <a:endParaRPr lang="en-GB" sz="800" dirty="0" smtClean="0"/>
          </a:p>
          <a:p>
            <a:pPr marL="285750" indent="-285750" eaLnBrk="1" hangingPunct="1">
              <a:buFont typeface="Wingdings" pitchFamily="2" charset="2"/>
              <a:buChar char="§"/>
              <a:defRPr/>
            </a:pPr>
            <a:endParaRPr lang="en-GB" sz="800" dirty="0" smtClean="0"/>
          </a:p>
          <a:p>
            <a:pPr marL="285750" indent="-285750" eaLnBrk="1" hangingPunct="1">
              <a:buFont typeface="Wingdings" pitchFamily="2" charset="2"/>
              <a:buChar char="§"/>
              <a:defRPr/>
            </a:pPr>
            <a:endParaRPr lang="en-GB" sz="800" dirty="0"/>
          </a:p>
          <a:p>
            <a:pPr marL="285750" indent="-285750" eaLnBrk="1" hangingPunct="1">
              <a:buFont typeface="Wingdings" pitchFamily="2" charset="2"/>
              <a:buChar char="§"/>
              <a:defRPr/>
            </a:pPr>
            <a:r>
              <a:rPr lang="en-GB" sz="2400" dirty="0" smtClean="0"/>
              <a:t>How will students pay for it?</a:t>
            </a:r>
          </a:p>
          <a:p>
            <a:pPr eaLnBrk="1" hangingPunct="1">
              <a:buFont typeface="Wingdings" pitchFamily="124" charset="2"/>
              <a:buNone/>
              <a:defRPr/>
            </a:pPr>
            <a:endParaRPr lang="en-GB" sz="2400" dirty="0" smtClean="0"/>
          </a:p>
          <a:p>
            <a:pPr eaLnBrk="1" hangingPunct="1">
              <a:buFont typeface="Wingdings" pitchFamily="124" charset="2"/>
              <a:buNone/>
              <a:defRPr/>
            </a:pPr>
            <a:endParaRPr lang="en-GB" sz="800" dirty="0" smtClean="0"/>
          </a:p>
          <a:p>
            <a:pPr eaLnBrk="1" hangingPunct="1">
              <a:buFont typeface="Wingdings" pitchFamily="124" charset="2"/>
              <a:buNone/>
              <a:defRPr/>
            </a:pPr>
            <a:endParaRPr lang="en-GB" sz="800" dirty="0"/>
          </a:p>
          <a:p>
            <a:pPr eaLnBrk="1" hangingPunct="1">
              <a:buFont typeface="Wingdings" pitchFamily="124" charset="2"/>
              <a:buNone/>
              <a:defRPr/>
            </a:pPr>
            <a:endParaRPr lang="en-GB" sz="800" dirty="0" smtClean="0"/>
          </a:p>
          <a:p>
            <a:pPr eaLnBrk="1" hangingPunct="1">
              <a:buFont typeface="Wingdings" pitchFamily="124" charset="2"/>
              <a:buNone/>
              <a:defRPr/>
            </a:pPr>
            <a:endParaRPr lang="en-GB" sz="800" dirty="0"/>
          </a:p>
          <a:p>
            <a:pPr eaLnBrk="1" hangingPunct="1">
              <a:buFont typeface="Wingdings" pitchFamily="124" charset="2"/>
              <a:buNone/>
              <a:defRPr/>
            </a:pPr>
            <a:endParaRPr lang="en-GB" sz="800" dirty="0"/>
          </a:p>
          <a:p>
            <a:pPr eaLnBrk="1" hangingPunct="1">
              <a:buFont typeface="Wingdings" pitchFamily="124" charset="2"/>
              <a:buNone/>
              <a:defRPr/>
            </a:pPr>
            <a:endParaRPr lang="en-GB" sz="800" dirty="0"/>
          </a:p>
          <a:p>
            <a:pPr marL="285750" indent="-285750" eaLnBrk="1" hangingPunct="1">
              <a:buFont typeface="Wingdings" pitchFamily="2" charset="2"/>
              <a:buChar char="§"/>
              <a:defRPr/>
            </a:pPr>
            <a:r>
              <a:rPr lang="en-GB" sz="2400" dirty="0" smtClean="0"/>
              <a:t>What are the repayments?</a:t>
            </a:r>
            <a:endParaRPr lang="en-GB" sz="2400" dirty="0"/>
          </a:p>
          <a:p>
            <a:pPr marL="285750" indent="-285750" eaLnBrk="1" hangingPunct="1">
              <a:buFont typeface="Arial" pitchFamily="34" charset="0"/>
              <a:buChar char="•"/>
              <a:defRPr/>
            </a:pPr>
            <a:endParaRPr lang="en-GB" dirty="0" smtClean="0"/>
          </a:p>
          <a:p>
            <a:pPr marL="285750" indent="-285750" eaLnBrk="1" hangingPunct="1">
              <a:buFont typeface="Arial" pitchFamily="34" charset="0"/>
              <a:buChar char="•"/>
              <a:defRPr/>
            </a:pPr>
            <a:endParaRPr lang="en-GB" sz="800" dirty="0" smtClean="0"/>
          </a:p>
          <a:p>
            <a:pPr eaLnBrk="1" hangingPunct="1">
              <a:buFont typeface="Wingdings" pitchFamily="124" charset="2"/>
              <a:buNone/>
              <a:defRPr/>
            </a:pPr>
            <a:endParaRPr lang="en-GB" dirty="0"/>
          </a:p>
          <a:p>
            <a:pPr eaLnBrk="1" hangingPunct="1">
              <a:buFont typeface="Wingdings" pitchFamily="124" charset="2"/>
              <a:buNone/>
              <a:defRPr/>
            </a:pPr>
            <a:endParaRPr lang="en-GB" dirty="0" smtClean="0"/>
          </a:p>
          <a:p>
            <a:pPr eaLnBrk="1" hangingPunct="1">
              <a:buFont typeface="Wingdings" pitchFamily="124" charset="2"/>
              <a:buNone/>
              <a:defRPr/>
            </a:pPr>
            <a:endParaRPr lang="en-GB" dirty="0"/>
          </a:p>
          <a:p>
            <a:pPr eaLnBrk="1" hangingPunct="1">
              <a:buFont typeface="Wingdings" pitchFamily="124" charset="2"/>
              <a:buNone/>
              <a:defRPr/>
            </a:pPr>
            <a:endParaRPr lang="en-GB" dirty="0" smtClean="0"/>
          </a:p>
          <a:p>
            <a:pPr eaLnBrk="1" hangingPunct="1">
              <a:buFont typeface="Wingdings" pitchFamily="124" charset="2"/>
              <a:buNone/>
              <a:defRPr/>
            </a:pPr>
            <a:endParaRPr lang="en-GB" dirty="0"/>
          </a:p>
        </p:txBody>
      </p:sp>
      <p:sp>
        <p:nvSpPr>
          <p:cNvPr id="5" name="Rectangle 4"/>
          <p:cNvSpPr/>
          <p:nvPr/>
        </p:nvSpPr>
        <p:spPr>
          <a:xfrm>
            <a:off x="7253902" y="3343699"/>
            <a:ext cx="1439863" cy="143986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6" name="Rectangle 5"/>
          <p:cNvSpPr/>
          <p:nvPr/>
        </p:nvSpPr>
        <p:spPr>
          <a:xfrm>
            <a:off x="7230527" y="5055477"/>
            <a:ext cx="1439863" cy="1439862"/>
          </a:xfrm>
          <a:prstGeom prst="rect">
            <a:avLst/>
          </a:prstGeom>
          <a:solidFill>
            <a:schemeClr val="accent3"/>
          </a:solidFill>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US"/>
          </a:p>
        </p:txBody>
      </p:sp>
      <p:sp>
        <p:nvSpPr>
          <p:cNvPr id="7" name="Rectangle 6"/>
          <p:cNvSpPr/>
          <p:nvPr/>
        </p:nvSpPr>
        <p:spPr>
          <a:xfrm>
            <a:off x="7253902" y="1530350"/>
            <a:ext cx="1439862" cy="1439863"/>
          </a:xfrm>
          <a:prstGeom prst="rect">
            <a:avLst/>
          </a:prstGeom>
          <a:solidFill>
            <a:schemeClr val="accent4"/>
          </a:solidFill>
          <a:effectLst/>
        </p:spPr>
        <p:style>
          <a:lnRef idx="1">
            <a:schemeClr val="accent4"/>
          </a:lnRef>
          <a:fillRef idx="3">
            <a:schemeClr val="accent4"/>
          </a:fillRef>
          <a:effectRef idx="2">
            <a:schemeClr val="accent4"/>
          </a:effectRef>
          <a:fontRef idx="minor">
            <a:schemeClr val="lt1"/>
          </a:fontRef>
        </p:style>
        <p:txBody>
          <a:bodyPr anchor="ctr"/>
          <a:lstStyle/>
          <a:p>
            <a:pPr algn="ctr" eaLnBrk="0" hangingPunct="0">
              <a:defRPr/>
            </a:pPr>
            <a:endParaRPr lang="en-US"/>
          </a:p>
        </p:txBody>
      </p:sp>
    </p:spTree>
    <p:extLst>
      <p:ext uri="{BB962C8B-B14F-4D97-AF65-F5344CB8AC3E}">
        <p14:creationId xmlns:p14="http://schemas.microsoft.com/office/powerpoint/2010/main" val="198571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What are the costs?</a:t>
            </a:r>
            <a:endParaRPr lang="en-GB" dirty="0"/>
          </a:p>
        </p:txBody>
      </p:sp>
      <p:sp>
        <p:nvSpPr>
          <p:cNvPr id="13314" name="Content Placeholder 2"/>
          <p:cNvSpPr>
            <a:spLocks noGrp="1"/>
          </p:cNvSpPr>
          <p:nvPr>
            <p:ph sz="half" idx="1"/>
          </p:nvPr>
        </p:nvSpPr>
        <p:spPr>
          <a:xfrm>
            <a:off x="1042988" y="1958975"/>
            <a:ext cx="3384550" cy="533400"/>
          </a:xfrm>
        </p:spPr>
        <p:txBody>
          <a:bodyPr/>
          <a:lstStyle/>
          <a:p>
            <a:pPr eaLnBrk="1" hangingPunct="1"/>
            <a:r>
              <a:rPr lang="en-GB" sz="2800" u="sng" smtClean="0"/>
              <a:t>Two main costs</a:t>
            </a:r>
            <a:r>
              <a:rPr lang="en-GB" sz="2800" smtClean="0"/>
              <a:t>:</a:t>
            </a:r>
          </a:p>
        </p:txBody>
      </p:sp>
      <p:sp>
        <p:nvSpPr>
          <p:cNvPr id="6" name="TextBox 5"/>
          <p:cNvSpPr txBox="1">
            <a:spLocks noChangeArrowheads="1"/>
          </p:cNvSpPr>
          <p:nvPr/>
        </p:nvSpPr>
        <p:spPr bwMode="auto">
          <a:xfrm>
            <a:off x="1106488" y="2986088"/>
            <a:ext cx="3816350" cy="585787"/>
          </a:xfrm>
          <a:prstGeom prst="rect">
            <a:avLst/>
          </a:prstGeom>
          <a:noFill/>
          <a:ln w="9525">
            <a:noFill/>
            <a:miter lim="800000"/>
            <a:headEnd/>
            <a:tailEnd/>
          </a:ln>
        </p:spPr>
        <p:txBody>
          <a:bodyPr>
            <a:spAutoFit/>
          </a:bodyPr>
          <a:lstStyle/>
          <a:p>
            <a:pPr marL="571500" indent="-571500" eaLnBrk="0" hangingPunct="0">
              <a:buFont typeface="Wingdings" pitchFamily="2" charset="2"/>
              <a:buChar char="§"/>
            </a:pPr>
            <a:r>
              <a:rPr lang="en-GB" sz="3200" b="1">
                <a:solidFill>
                  <a:srgbClr val="000000"/>
                </a:solidFill>
              </a:rPr>
              <a:t>Tuition Fees</a:t>
            </a:r>
          </a:p>
        </p:txBody>
      </p:sp>
      <p:sp>
        <p:nvSpPr>
          <p:cNvPr id="7" name="TextBox 6"/>
          <p:cNvSpPr txBox="1">
            <a:spLocks noChangeArrowheads="1"/>
          </p:cNvSpPr>
          <p:nvPr/>
        </p:nvSpPr>
        <p:spPr bwMode="auto">
          <a:xfrm>
            <a:off x="1116013" y="4221163"/>
            <a:ext cx="3887787" cy="584200"/>
          </a:xfrm>
          <a:prstGeom prst="rect">
            <a:avLst/>
          </a:prstGeom>
          <a:noFill/>
          <a:ln w="9525">
            <a:noFill/>
            <a:miter lim="800000"/>
            <a:headEnd/>
            <a:tailEnd/>
          </a:ln>
        </p:spPr>
        <p:txBody>
          <a:bodyPr>
            <a:spAutoFit/>
          </a:bodyPr>
          <a:lstStyle/>
          <a:p>
            <a:pPr marL="571500" indent="-571500" eaLnBrk="0" hangingPunct="0">
              <a:buFont typeface="Wingdings" pitchFamily="2" charset="2"/>
              <a:buChar char="§"/>
            </a:pPr>
            <a:r>
              <a:rPr lang="en-GB" sz="3200" b="1">
                <a:solidFill>
                  <a:srgbClr val="000000"/>
                </a:solidFill>
              </a:rPr>
              <a:t>Living Costs</a:t>
            </a:r>
          </a:p>
        </p:txBody>
      </p:sp>
      <p:pic>
        <p:nvPicPr>
          <p:cNvPr id="13317" name="Picture 2" descr="http://www.myguideireland.com/images/stories/Ireland/sterling_notes.jpg"/>
          <p:cNvPicPr>
            <a:picLocks noChangeAspect="1" noChangeArrowheads="1"/>
          </p:cNvPicPr>
          <p:nvPr/>
        </p:nvPicPr>
        <p:blipFill>
          <a:blip r:embed="rId3"/>
          <a:srcRect/>
          <a:stretch>
            <a:fillRect/>
          </a:stretch>
        </p:blipFill>
        <p:spPr bwMode="auto">
          <a:xfrm>
            <a:off x="5219700" y="2482850"/>
            <a:ext cx="3181350" cy="2384425"/>
          </a:xfrm>
          <a:prstGeom prst="rect">
            <a:avLst/>
          </a:prstGeom>
          <a:noFill/>
          <a:ln w="9525">
            <a:noFill/>
            <a:miter lim="800000"/>
            <a:headEnd/>
            <a:tailEnd/>
          </a:ln>
        </p:spPr>
      </p:pic>
    </p:spTree>
    <p:extLst>
      <p:ext uri="{BB962C8B-B14F-4D97-AF65-F5344CB8AC3E}">
        <p14:creationId xmlns:p14="http://schemas.microsoft.com/office/powerpoint/2010/main" val="318532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Foundation degrees</a:t>
            </a:r>
          </a:p>
        </p:txBody>
      </p:sp>
      <p:sp>
        <p:nvSpPr>
          <p:cNvPr id="3" name="Content Placeholder 2"/>
          <p:cNvSpPr>
            <a:spLocks noGrp="1"/>
          </p:cNvSpPr>
          <p:nvPr>
            <p:ph sz="half" idx="1"/>
          </p:nvPr>
        </p:nvSpPr>
        <p:spPr>
          <a:xfrm>
            <a:off x="1043608" y="1484785"/>
            <a:ext cx="7273429" cy="576064"/>
          </a:xfrm>
        </p:spPr>
        <p:txBody>
          <a:bodyPr>
            <a:normAutofit/>
          </a:bodyPr>
          <a:lstStyle/>
          <a:p>
            <a:r>
              <a:rPr lang="en-GB" sz="2400" dirty="0"/>
              <a:t>Foundation degree costs may differ to onsite degrees</a:t>
            </a:r>
            <a:endParaRPr lang="en-GB" sz="2400" i="1" dirty="0"/>
          </a:p>
        </p:txBody>
      </p:sp>
      <p:sp>
        <p:nvSpPr>
          <p:cNvPr id="5" name="TextBox 4"/>
          <p:cNvSpPr txBox="1"/>
          <p:nvPr/>
        </p:nvSpPr>
        <p:spPr>
          <a:xfrm>
            <a:off x="1531956" y="2471654"/>
            <a:ext cx="5904656" cy="646331"/>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3600" dirty="0"/>
              <a:t>Oxford Brookes University </a:t>
            </a:r>
          </a:p>
        </p:txBody>
      </p:sp>
      <p:cxnSp>
        <p:nvCxnSpPr>
          <p:cNvPr id="7" name="Straight Arrow Connector 6"/>
          <p:cNvCxnSpPr>
            <a:stCxn id="5" idx="2"/>
          </p:cNvCxnSpPr>
          <p:nvPr/>
        </p:nvCxnSpPr>
        <p:spPr>
          <a:xfrm>
            <a:off x="4484284" y="3117985"/>
            <a:ext cx="0" cy="93784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792" y="4437112"/>
            <a:ext cx="8856984" cy="1877437"/>
          </a:xfrm>
          <a:prstGeom prst="rect">
            <a:avLst/>
          </a:prstGeom>
          <a:noFill/>
        </p:spPr>
        <p:txBody>
          <a:bodyPr wrap="square" rtlCol="0">
            <a:spAutoFit/>
          </a:bodyPr>
          <a:lstStyle/>
          <a:p>
            <a:pPr algn="ctr"/>
            <a:r>
              <a:rPr lang="en-GB" sz="2800" b="1" dirty="0">
                <a:solidFill>
                  <a:srgbClr val="000000"/>
                </a:solidFill>
              </a:rPr>
              <a:t>£7,000 per year </a:t>
            </a:r>
            <a:r>
              <a:rPr lang="en-GB" sz="3200" b="1" dirty="0">
                <a:solidFill>
                  <a:srgbClr val="000000"/>
                </a:solidFill>
              </a:rPr>
              <a:t>/ </a:t>
            </a:r>
            <a:r>
              <a:rPr lang="en-GB" sz="2800" b="1" dirty="0">
                <a:solidFill>
                  <a:srgbClr val="000000"/>
                </a:solidFill>
              </a:rPr>
              <a:t>£9,250 for top up year </a:t>
            </a:r>
          </a:p>
          <a:p>
            <a:pPr algn="ctr"/>
            <a:r>
              <a:rPr lang="en-GB" sz="2800" b="1" dirty="0">
                <a:solidFill>
                  <a:srgbClr val="000000"/>
                </a:solidFill>
              </a:rPr>
              <a:t>or campus based courses</a:t>
            </a:r>
          </a:p>
          <a:p>
            <a:pPr algn="ctr"/>
            <a:endParaRPr lang="en-GB" sz="800" b="1" dirty="0">
              <a:solidFill>
                <a:srgbClr val="000000"/>
              </a:solidFill>
            </a:endParaRPr>
          </a:p>
          <a:p>
            <a:pPr algn="ctr"/>
            <a:r>
              <a:rPr lang="en-GB" i="1" dirty="0">
                <a:solidFill>
                  <a:srgbClr val="000000"/>
                </a:solidFill>
              </a:rPr>
              <a:t>(Foundation/Bachelor degrees taught in </a:t>
            </a:r>
          </a:p>
          <a:p>
            <a:pPr algn="ctr"/>
            <a:r>
              <a:rPr lang="en-GB" i="1" dirty="0">
                <a:solidFill>
                  <a:srgbClr val="000000"/>
                </a:solidFill>
              </a:rPr>
              <a:t>Further Education Colleges)</a:t>
            </a:r>
          </a:p>
        </p:txBody>
      </p:sp>
    </p:spTree>
    <p:extLst>
      <p:ext uri="{BB962C8B-B14F-4D97-AF65-F5344CB8AC3E}">
        <p14:creationId xmlns:p14="http://schemas.microsoft.com/office/powerpoint/2010/main" val="164737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Living costs</a:t>
            </a:r>
            <a:endParaRPr lang="en-GB" dirty="0"/>
          </a:p>
        </p:txBody>
      </p:sp>
      <p:pic>
        <p:nvPicPr>
          <p:cNvPr id="18" name="Content Placeholder 3" descr="pizza"/>
          <p:cNvPicPr>
            <a:picLocks noGrp="1" noChangeAspect="1" noChangeArrowheads="1"/>
          </p:cNvPicPr>
          <p:nvPr>
            <p:ph idx="1"/>
          </p:nvPr>
        </p:nvPicPr>
        <p:blipFill>
          <a:blip r:embed="rId3"/>
          <a:srcRect/>
          <a:stretch>
            <a:fillRect/>
          </a:stretch>
        </p:blipFill>
        <p:spPr>
          <a:xfrm>
            <a:off x="611188" y="1295400"/>
            <a:ext cx="1600200" cy="1546225"/>
          </a:xfrm>
        </p:spPr>
      </p:pic>
      <p:pic>
        <p:nvPicPr>
          <p:cNvPr id="19" name="Picture 18" descr="_42462795_tv_licence_logo"/>
          <p:cNvPicPr>
            <a:picLocks noChangeAspect="1" noChangeArrowheads="1"/>
          </p:cNvPicPr>
          <p:nvPr/>
        </p:nvPicPr>
        <p:blipFill>
          <a:blip r:embed="rId4"/>
          <a:srcRect/>
          <a:stretch>
            <a:fillRect/>
          </a:stretch>
        </p:blipFill>
        <p:spPr bwMode="auto">
          <a:xfrm>
            <a:off x="4716463" y="1295400"/>
            <a:ext cx="1571625" cy="1568450"/>
          </a:xfrm>
          <a:prstGeom prst="rect">
            <a:avLst/>
          </a:prstGeom>
          <a:noFill/>
          <a:ln w="9525">
            <a:noFill/>
            <a:miter lim="800000"/>
            <a:headEnd/>
            <a:tailEnd/>
          </a:ln>
        </p:spPr>
      </p:pic>
      <p:pic>
        <p:nvPicPr>
          <p:cNvPr id="20" name="Picture 19" descr="blank_cds_300"/>
          <p:cNvPicPr>
            <a:picLocks noChangeAspect="1" noChangeArrowheads="1"/>
          </p:cNvPicPr>
          <p:nvPr/>
        </p:nvPicPr>
        <p:blipFill>
          <a:blip r:embed="rId5"/>
          <a:srcRect/>
          <a:stretch>
            <a:fillRect/>
          </a:stretch>
        </p:blipFill>
        <p:spPr bwMode="auto">
          <a:xfrm>
            <a:off x="611188" y="3141663"/>
            <a:ext cx="1543050" cy="1543050"/>
          </a:xfrm>
          <a:prstGeom prst="rect">
            <a:avLst/>
          </a:prstGeom>
          <a:noFill/>
          <a:ln w="9525">
            <a:noFill/>
            <a:miter lim="800000"/>
            <a:headEnd/>
            <a:tailEnd/>
          </a:ln>
        </p:spPr>
      </p:pic>
      <p:pic>
        <p:nvPicPr>
          <p:cNvPr id="21" name="Picture 20" descr="ANd9GcQkSItUkrmQwOj5KhmiTKm1jvqvMcHUkjvLmmWiLqEGvlKtPVt7mg"/>
          <p:cNvPicPr>
            <a:picLocks noChangeAspect="1" noChangeArrowheads="1"/>
          </p:cNvPicPr>
          <p:nvPr/>
        </p:nvPicPr>
        <p:blipFill>
          <a:blip r:embed="rId6"/>
          <a:srcRect/>
          <a:stretch>
            <a:fillRect/>
          </a:stretch>
        </p:blipFill>
        <p:spPr bwMode="auto">
          <a:xfrm>
            <a:off x="2719388" y="3141663"/>
            <a:ext cx="1552575" cy="1552575"/>
          </a:xfrm>
          <a:prstGeom prst="rect">
            <a:avLst/>
          </a:prstGeom>
          <a:noFill/>
          <a:ln w="9525">
            <a:noFill/>
            <a:miter lim="800000"/>
            <a:headEnd/>
            <a:tailEnd/>
          </a:ln>
        </p:spPr>
      </p:pic>
      <p:pic>
        <p:nvPicPr>
          <p:cNvPr id="22" name="Picture 21" descr="books"/>
          <p:cNvPicPr>
            <a:picLocks noGrp="1" noChangeAspect="1" noChangeArrowheads="1"/>
          </p:cNvPicPr>
          <p:nvPr/>
        </p:nvPicPr>
        <p:blipFill>
          <a:blip r:embed="rId7"/>
          <a:srcRect/>
          <a:stretch>
            <a:fillRect/>
          </a:stretch>
        </p:blipFill>
        <p:spPr bwMode="auto">
          <a:xfrm>
            <a:off x="4741863" y="3141663"/>
            <a:ext cx="1558925" cy="1552575"/>
          </a:xfrm>
          <a:prstGeom prst="rect">
            <a:avLst/>
          </a:prstGeom>
          <a:noFill/>
          <a:ln w="9525">
            <a:noFill/>
            <a:miter lim="800000"/>
            <a:headEnd/>
            <a:tailEnd/>
          </a:ln>
        </p:spPr>
      </p:pic>
      <p:pic>
        <p:nvPicPr>
          <p:cNvPr id="23" name="Picture 22" descr="ANd9GcQV-SIJ1r3pNW9DpA3p2a0kkJ0FpsGC4c9IL6EFK5M0f7iGEnlB"/>
          <p:cNvPicPr>
            <a:picLocks noChangeAspect="1" noChangeArrowheads="1"/>
          </p:cNvPicPr>
          <p:nvPr/>
        </p:nvPicPr>
        <p:blipFill>
          <a:blip r:embed="rId8"/>
          <a:srcRect/>
          <a:stretch>
            <a:fillRect/>
          </a:stretch>
        </p:blipFill>
        <p:spPr bwMode="auto">
          <a:xfrm>
            <a:off x="6781800" y="3160713"/>
            <a:ext cx="1524000" cy="1533525"/>
          </a:xfrm>
          <a:prstGeom prst="rect">
            <a:avLst/>
          </a:prstGeom>
          <a:noFill/>
          <a:ln w="9525">
            <a:noFill/>
            <a:miter lim="800000"/>
            <a:headEnd/>
            <a:tailEnd/>
          </a:ln>
        </p:spPr>
      </p:pic>
      <p:pic>
        <p:nvPicPr>
          <p:cNvPr id="24" name="Picture 23" descr="house_23"/>
          <p:cNvPicPr>
            <a:picLocks noChangeAspect="1" noChangeArrowheads="1"/>
          </p:cNvPicPr>
          <p:nvPr/>
        </p:nvPicPr>
        <p:blipFill>
          <a:blip r:embed="rId9"/>
          <a:srcRect/>
          <a:stretch>
            <a:fillRect/>
          </a:stretch>
        </p:blipFill>
        <p:spPr bwMode="auto">
          <a:xfrm>
            <a:off x="2692400" y="1295400"/>
            <a:ext cx="1600200" cy="1536700"/>
          </a:xfrm>
          <a:prstGeom prst="rect">
            <a:avLst/>
          </a:prstGeom>
          <a:noFill/>
          <a:ln w="9525">
            <a:noFill/>
            <a:miter lim="800000"/>
            <a:headEnd/>
            <a:tailEnd/>
          </a:ln>
        </p:spPr>
      </p:pic>
      <p:pic>
        <p:nvPicPr>
          <p:cNvPr id="25" name="Picture 24" descr="party-bg"/>
          <p:cNvPicPr>
            <a:picLocks noChangeAspect="1" noChangeArrowheads="1"/>
          </p:cNvPicPr>
          <p:nvPr/>
        </p:nvPicPr>
        <p:blipFill>
          <a:blip r:embed="rId10"/>
          <a:srcRect/>
          <a:stretch>
            <a:fillRect/>
          </a:stretch>
        </p:blipFill>
        <p:spPr bwMode="auto">
          <a:xfrm>
            <a:off x="6765925" y="1328738"/>
            <a:ext cx="1539875" cy="1546225"/>
          </a:xfrm>
          <a:prstGeom prst="rect">
            <a:avLst/>
          </a:prstGeom>
          <a:noFill/>
          <a:ln w="9525">
            <a:noFill/>
            <a:miter lim="800000"/>
            <a:headEnd/>
            <a:tailEnd/>
          </a:ln>
        </p:spPr>
      </p:pic>
      <p:pic>
        <p:nvPicPr>
          <p:cNvPr id="26" name="Picture 25" descr="iphone11"/>
          <p:cNvPicPr>
            <a:picLocks noChangeAspect="1" noChangeArrowheads="1"/>
          </p:cNvPicPr>
          <p:nvPr/>
        </p:nvPicPr>
        <p:blipFill>
          <a:blip r:embed="rId11"/>
          <a:srcRect/>
          <a:stretch>
            <a:fillRect/>
          </a:stretch>
        </p:blipFill>
        <p:spPr bwMode="auto">
          <a:xfrm>
            <a:off x="600075" y="5013325"/>
            <a:ext cx="1546225" cy="1543050"/>
          </a:xfrm>
          <a:prstGeom prst="rect">
            <a:avLst/>
          </a:prstGeom>
          <a:noFill/>
          <a:ln w="9525">
            <a:noFill/>
            <a:miter lim="800000"/>
            <a:headEnd/>
            <a:tailEnd/>
          </a:ln>
        </p:spPr>
      </p:pic>
      <p:pic>
        <p:nvPicPr>
          <p:cNvPr id="27" name="Picture 26" descr="ANd9GcSGJRGswsPRY5lccSYXEWFcVcy331huJsmr3I1Oz7LP8riMmWWBSg"/>
          <p:cNvPicPr>
            <a:picLocks noChangeAspect="1" noChangeArrowheads="1"/>
          </p:cNvPicPr>
          <p:nvPr/>
        </p:nvPicPr>
        <p:blipFill>
          <a:blip r:embed="rId12"/>
          <a:srcRect/>
          <a:stretch>
            <a:fillRect/>
          </a:stretch>
        </p:blipFill>
        <p:spPr bwMode="auto">
          <a:xfrm>
            <a:off x="2768600" y="5018088"/>
            <a:ext cx="1524000" cy="1538287"/>
          </a:xfrm>
          <a:prstGeom prst="rect">
            <a:avLst/>
          </a:prstGeom>
          <a:noFill/>
          <a:ln w="9525">
            <a:noFill/>
            <a:miter lim="800000"/>
            <a:headEnd/>
            <a:tailEnd/>
          </a:ln>
        </p:spPr>
      </p:pic>
      <p:pic>
        <p:nvPicPr>
          <p:cNvPr id="28" name="Picture 27" descr="ANd9GcTCaDNA51OI_uDudckSdjfBdSW_j_FE-jmrAlOaPp2uhp00d51w"/>
          <p:cNvPicPr>
            <a:picLocks noGrp="1" noChangeAspect="1" noChangeArrowheads="1"/>
          </p:cNvPicPr>
          <p:nvPr/>
        </p:nvPicPr>
        <p:blipFill>
          <a:blip r:embed="rId13"/>
          <a:srcRect/>
          <a:stretch>
            <a:fillRect/>
          </a:stretch>
        </p:blipFill>
        <p:spPr bwMode="auto">
          <a:xfrm>
            <a:off x="4741863" y="5029200"/>
            <a:ext cx="1600200" cy="1514475"/>
          </a:xfrm>
          <a:prstGeom prst="rect">
            <a:avLst/>
          </a:prstGeom>
          <a:noFill/>
          <a:ln w="9525">
            <a:noFill/>
            <a:miter lim="800000"/>
            <a:headEnd/>
            <a:tailEnd/>
          </a:ln>
        </p:spPr>
      </p:pic>
      <p:pic>
        <p:nvPicPr>
          <p:cNvPr id="29" name="Picture 2" descr="http://www.british4x.com/wp-content/uploads/2011/02/train.jpg"/>
          <p:cNvPicPr>
            <a:picLocks noChangeAspect="1" noChangeArrowheads="1"/>
          </p:cNvPicPr>
          <p:nvPr/>
        </p:nvPicPr>
        <p:blipFill>
          <a:blip r:embed="rId14"/>
          <a:srcRect/>
          <a:stretch>
            <a:fillRect/>
          </a:stretch>
        </p:blipFill>
        <p:spPr bwMode="auto">
          <a:xfrm>
            <a:off x="6765925" y="5013325"/>
            <a:ext cx="1539875" cy="1504950"/>
          </a:xfrm>
          <a:prstGeom prst="rect">
            <a:avLst/>
          </a:prstGeom>
          <a:noFill/>
          <a:ln w="9525">
            <a:noFill/>
            <a:miter lim="800000"/>
            <a:headEnd/>
            <a:tailEnd/>
          </a:ln>
        </p:spPr>
      </p:pic>
    </p:spTree>
    <p:extLst>
      <p:ext uri="{BB962C8B-B14F-4D97-AF65-F5344CB8AC3E}">
        <p14:creationId xmlns:p14="http://schemas.microsoft.com/office/powerpoint/2010/main" val="119801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100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150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200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250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300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350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400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450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500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550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332656"/>
            <a:ext cx="7827963" cy="947737"/>
          </a:xfrm>
        </p:spPr>
        <p:txBody>
          <a:bodyPr/>
          <a:lstStyle/>
          <a:p>
            <a:pPr eaLnBrk="1" hangingPunct="1">
              <a:defRPr/>
            </a:pPr>
            <a:r>
              <a:rPr lang="en-GB" dirty="0" smtClean="0"/>
              <a:t>How will students pay for it all?</a:t>
            </a:r>
            <a:endParaRPr lang="en-GB" dirty="0"/>
          </a:p>
        </p:txBody>
      </p:sp>
      <p:sp>
        <p:nvSpPr>
          <p:cNvPr id="3" name="Content Placeholder 2"/>
          <p:cNvSpPr>
            <a:spLocks noGrp="1"/>
          </p:cNvSpPr>
          <p:nvPr>
            <p:ph sz="half" idx="1"/>
          </p:nvPr>
        </p:nvSpPr>
        <p:spPr>
          <a:xfrm>
            <a:off x="1000125" y="1557338"/>
            <a:ext cx="3622675" cy="820737"/>
          </a:xfrm>
        </p:spPr>
        <p:txBody>
          <a:bodyPr>
            <a:normAutofit lnSpcReduction="10000"/>
          </a:bodyPr>
          <a:lstStyle/>
          <a:p>
            <a:pPr algn="ctr" eaLnBrk="1" hangingPunct="1"/>
            <a:r>
              <a:rPr lang="en-GB" sz="3600" smtClean="0"/>
              <a:t>LOANS</a:t>
            </a:r>
          </a:p>
        </p:txBody>
      </p:sp>
      <p:sp>
        <p:nvSpPr>
          <p:cNvPr id="4" name="Content Placeholder 3"/>
          <p:cNvSpPr>
            <a:spLocks noGrp="1"/>
          </p:cNvSpPr>
          <p:nvPr>
            <p:ph sz="half" idx="2"/>
          </p:nvPr>
        </p:nvSpPr>
        <p:spPr>
          <a:xfrm>
            <a:off x="4783138" y="1412875"/>
            <a:ext cx="3622675" cy="1181100"/>
          </a:xfrm>
        </p:spPr>
        <p:txBody>
          <a:bodyPr>
            <a:normAutofit lnSpcReduction="10000"/>
          </a:bodyPr>
          <a:lstStyle/>
          <a:p>
            <a:pPr algn="ctr" eaLnBrk="1" hangingPunct="1">
              <a:spcBef>
                <a:spcPct val="0"/>
              </a:spcBef>
            </a:pPr>
            <a:r>
              <a:rPr lang="en-GB" sz="3600" smtClean="0"/>
              <a:t>Non-Repayable</a:t>
            </a:r>
          </a:p>
          <a:p>
            <a:pPr algn="ctr" eaLnBrk="1" hangingPunct="1">
              <a:spcBef>
                <a:spcPct val="0"/>
              </a:spcBef>
            </a:pPr>
            <a:r>
              <a:rPr lang="en-GB" sz="3600" smtClean="0"/>
              <a:t>Sources</a:t>
            </a:r>
          </a:p>
        </p:txBody>
      </p:sp>
      <p:cxnSp>
        <p:nvCxnSpPr>
          <p:cNvPr id="5" name="Straight Arrow Connector 4"/>
          <p:cNvCxnSpPr/>
          <p:nvPr/>
        </p:nvCxnSpPr>
        <p:spPr>
          <a:xfrm>
            <a:off x="2751138" y="2636838"/>
            <a:ext cx="12700" cy="1863725"/>
          </a:xfrm>
          <a:prstGeom prst="straightConnector1">
            <a:avLst/>
          </a:prstGeom>
          <a:ln w="76200" cmpd="sng">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6573838" y="2636838"/>
            <a:ext cx="6350" cy="1863725"/>
          </a:xfrm>
          <a:prstGeom prst="straightConnector1">
            <a:avLst/>
          </a:prstGeom>
          <a:ln w="76200" cmpd="sng">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a:spLocks noChangeArrowheads="1"/>
          </p:cNvSpPr>
          <p:nvPr/>
        </p:nvSpPr>
        <p:spPr bwMode="auto">
          <a:xfrm>
            <a:off x="1300163" y="4986338"/>
            <a:ext cx="3024187" cy="985837"/>
          </a:xfrm>
          <a:prstGeom prst="rect">
            <a:avLst/>
          </a:prstGeom>
          <a:noFill/>
          <a:ln w="9525">
            <a:noFill/>
            <a:miter lim="800000"/>
            <a:headEnd/>
            <a:tailEnd/>
          </a:ln>
        </p:spPr>
        <p:txBody>
          <a:bodyPr>
            <a:spAutoFit/>
          </a:bodyPr>
          <a:lstStyle/>
          <a:p>
            <a:pPr algn="ctr" eaLnBrk="0" hangingPunct="0">
              <a:spcBef>
                <a:spcPts val="1200"/>
              </a:spcBef>
            </a:pPr>
            <a:r>
              <a:rPr lang="en-GB" dirty="0">
                <a:solidFill>
                  <a:srgbClr val="000000"/>
                </a:solidFill>
              </a:rPr>
              <a:t>Tuition fee loan</a:t>
            </a:r>
          </a:p>
          <a:p>
            <a:pPr algn="ctr" eaLnBrk="0" hangingPunct="0">
              <a:spcBef>
                <a:spcPts val="1200"/>
              </a:spcBef>
            </a:pPr>
            <a:r>
              <a:rPr lang="en-GB" dirty="0">
                <a:solidFill>
                  <a:srgbClr val="000000"/>
                </a:solidFill>
              </a:rPr>
              <a:t>Maintenance loan</a:t>
            </a:r>
          </a:p>
        </p:txBody>
      </p:sp>
      <p:sp>
        <p:nvSpPr>
          <p:cNvPr id="10" name="TextBox 9"/>
          <p:cNvSpPr txBox="1">
            <a:spLocks noChangeArrowheads="1"/>
          </p:cNvSpPr>
          <p:nvPr/>
        </p:nvSpPr>
        <p:spPr bwMode="auto">
          <a:xfrm>
            <a:off x="4656512" y="4543426"/>
            <a:ext cx="3749301" cy="1877437"/>
          </a:xfrm>
          <a:prstGeom prst="rect">
            <a:avLst/>
          </a:prstGeom>
          <a:noFill/>
          <a:ln w="9525">
            <a:noFill/>
            <a:miter lim="800000"/>
            <a:headEnd/>
            <a:tailEnd/>
          </a:ln>
        </p:spPr>
        <p:txBody>
          <a:bodyPr wrap="square">
            <a:spAutoFit/>
          </a:bodyPr>
          <a:lstStyle/>
          <a:p>
            <a:pPr algn="ctr" eaLnBrk="0" hangingPunct="0">
              <a:spcBef>
                <a:spcPts val="1200"/>
              </a:spcBef>
            </a:pPr>
            <a:r>
              <a:rPr lang="en-GB" dirty="0">
                <a:solidFill>
                  <a:srgbClr val="000000"/>
                </a:solidFill>
              </a:rPr>
              <a:t>Bursaries</a:t>
            </a:r>
          </a:p>
          <a:p>
            <a:pPr algn="ctr" eaLnBrk="0" hangingPunct="0">
              <a:spcBef>
                <a:spcPts val="1200"/>
              </a:spcBef>
            </a:pPr>
            <a:r>
              <a:rPr lang="en-GB" dirty="0" smtClean="0">
                <a:solidFill>
                  <a:srgbClr val="000000"/>
                </a:solidFill>
              </a:rPr>
              <a:t>Scholarships</a:t>
            </a:r>
          </a:p>
          <a:p>
            <a:pPr algn="ctr" eaLnBrk="0" hangingPunct="0">
              <a:spcBef>
                <a:spcPts val="1200"/>
              </a:spcBef>
            </a:pPr>
            <a:r>
              <a:rPr lang="en-GB" dirty="0" smtClean="0">
                <a:solidFill>
                  <a:srgbClr val="000000"/>
                </a:solidFill>
              </a:rPr>
              <a:t>Disabled Students Allowance</a:t>
            </a:r>
            <a:endParaRPr lang="en-GB" dirty="0">
              <a:solidFill>
                <a:srgbClr val="000000"/>
              </a:solidFill>
            </a:endParaRPr>
          </a:p>
        </p:txBody>
      </p:sp>
    </p:spTree>
    <p:extLst>
      <p:ext uri="{BB962C8B-B14F-4D97-AF65-F5344CB8AC3E}">
        <p14:creationId xmlns:p14="http://schemas.microsoft.com/office/powerpoint/2010/main" val="273979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en-US" b="1" dirty="0" smtClean="0"/>
              <a:t>Principles</a:t>
            </a:r>
            <a:endParaRPr lang="en-US" b="1"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University, a Gap Year, apprenticeships or other alternatives should be a positive choice, not a default option. </a:t>
            </a:r>
          </a:p>
          <a:p>
            <a:pPr marL="514350" indent="-514350">
              <a:buFont typeface="+mj-lt"/>
              <a:buAutoNum type="arabicPeriod"/>
            </a:pPr>
            <a:r>
              <a:rPr lang="en-US" dirty="0" smtClean="0"/>
              <a:t>Time spent researching a variety of options is rarely wasted</a:t>
            </a:r>
          </a:p>
          <a:p>
            <a:pPr marL="514350" indent="-514350">
              <a:buFont typeface="+mj-lt"/>
              <a:buAutoNum type="arabicPeriod"/>
            </a:pPr>
            <a:r>
              <a:rPr lang="en-US" b="1" dirty="0" smtClean="0"/>
              <a:t>Cheney’s job is to help you find the right individual pathway for you, not to push you in a particular direction.  </a:t>
            </a:r>
          </a:p>
          <a:p>
            <a:endParaRPr lang="en-US" dirty="0" smtClean="0"/>
          </a:p>
          <a:p>
            <a:endParaRPr lang="en-US" dirty="0"/>
          </a:p>
        </p:txBody>
      </p:sp>
      <p:pic>
        <p:nvPicPr>
          <p:cNvPr id="4" name="Picture 2" descr="http://mm.gmstatic.net/120/945104.jpg"/>
          <p:cNvPicPr>
            <a:picLocks noChangeAspect="1" noChangeArrowheads="1"/>
          </p:cNvPicPr>
          <p:nvPr/>
        </p:nvPicPr>
        <p:blipFill>
          <a:blip r:embed="rId3"/>
          <a:srcRect/>
          <a:stretch>
            <a:fillRect/>
          </a:stretch>
        </p:blipFill>
        <p:spPr bwMode="auto">
          <a:xfrm>
            <a:off x="8307180" y="5500467"/>
            <a:ext cx="620127" cy="1131619"/>
          </a:xfrm>
          <a:prstGeom prst="rect">
            <a:avLst/>
          </a:prstGeom>
          <a:noFill/>
        </p:spPr>
      </p:pic>
    </p:spTree>
    <p:extLst>
      <p:ext uri="{BB962C8B-B14F-4D97-AF65-F5344CB8AC3E}">
        <p14:creationId xmlns:p14="http://schemas.microsoft.com/office/powerpoint/2010/main" val="35482730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Tuition fee loan</a:t>
            </a:r>
            <a:endParaRPr lang="en-GB" dirty="0"/>
          </a:p>
        </p:txBody>
      </p:sp>
      <p:pic>
        <p:nvPicPr>
          <p:cNvPr id="18434" name="Picture 9" descr="General3"/>
          <p:cNvPicPr>
            <a:picLocks noChangeAspect="1" noChangeArrowheads="1"/>
          </p:cNvPicPr>
          <p:nvPr/>
        </p:nvPicPr>
        <p:blipFill>
          <a:blip r:embed="rId3"/>
          <a:srcRect/>
          <a:stretch>
            <a:fillRect/>
          </a:stretch>
        </p:blipFill>
        <p:spPr bwMode="auto">
          <a:xfrm>
            <a:off x="968375" y="2852738"/>
            <a:ext cx="1512888" cy="3205162"/>
          </a:xfrm>
          <a:prstGeom prst="rect">
            <a:avLst/>
          </a:prstGeom>
          <a:noFill/>
          <a:ln w="9525">
            <a:noFill/>
            <a:miter lim="800000"/>
            <a:headEnd/>
            <a:tailEnd/>
          </a:ln>
        </p:spPr>
      </p:pic>
      <p:sp>
        <p:nvSpPr>
          <p:cNvPr id="18435" name="Content Placeholder 2"/>
          <p:cNvSpPr>
            <a:spLocks noGrp="1"/>
          </p:cNvSpPr>
          <p:nvPr>
            <p:ph sz="half" idx="1"/>
          </p:nvPr>
        </p:nvSpPr>
        <p:spPr>
          <a:xfrm>
            <a:off x="1042988" y="1484313"/>
            <a:ext cx="7273925" cy="720725"/>
          </a:xfrm>
        </p:spPr>
        <p:txBody>
          <a:bodyPr/>
          <a:lstStyle/>
          <a:p>
            <a:pPr eaLnBrk="1" hangingPunct="1"/>
            <a:r>
              <a:rPr lang="en-GB" sz="2800" dirty="0" smtClean="0"/>
              <a:t>£6,000 - £9,250 per year </a:t>
            </a:r>
            <a:r>
              <a:rPr lang="en-GB" sz="2400" dirty="0" smtClean="0"/>
              <a:t>2018 entry</a:t>
            </a:r>
          </a:p>
          <a:p>
            <a:pPr eaLnBrk="1" hangingPunct="1"/>
            <a:endParaRPr lang="en-GB" sz="2200" b="0" i="1" dirty="0" smtClean="0"/>
          </a:p>
        </p:txBody>
      </p:sp>
      <p:sp>
        <p:nvSpPr>
          <p:cNvPr id="9" name="Rectangle 8"/>
          <p:cNvSpPr/>
          <p:nvPr/>
        </p:nvSpPr>
        <p:spPr>
          <a:xfrm>
            <a:off x="4067175" y="2852738"/>
            <a:ext cx="2808288" cy="1439862"/>
          </a:xfrm>
          <a:prstGeom prst="rect">
            <a:avLst/>
          </a:prstGeom>
          <a:solidFill>
            <a:schemeClr val="accent4"/>
          </a:solidFill>
          <a:effectLst/>
        </p:spPr>
        <p:style>
          <a:lnRef idx="1">
            <a:schemeClr val="accent4"/>
          </a:lnRef>
          <a:fillRef idx="3">
            <a:schemeClr val="accent4"/>
          </a:fillRef>
          <a:effectRef idx="2">
            <a:schemeClr val="accent4"/>
          </a:effectRef>
          <a:fontRef idx="minor">
            <a:schemeClr val="lt1"/>
          </a:fontRef>
        </p:style>
        <p:txBody>
          <a:bodyPr anchor="ctr"/>
          <a:lstStyle/>
          <a:p>
            <a:pPr algn="ctr" eaLnBrk="0" hangingPunct="0">
              <a:defRPr/>
            </a:pPr>
            <a:r>
              <a:rPr lang="en-US" dirty="0"/>
              <a:t>Tuition fee available to all</a:t>
            </a:r>
          </a:p>
        </p:txBody>
      </p:sp>
      <p:sp>
        <p:nvSpPr>
          <p:cNvPr id="10" name="Rectangle 9"/>
          <p:cNvSpPr/>
          <p:nvPr/>
        </p:nvSpPr>
        <p:spPr>
          <a:xfrm>
            <a:off x="4067175" y="4508500"/>
            <a:ext cx="2808288" cy="1439863"/>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r>
              <a:rPr lang="en-US" dirty="0"/>
              <a:t>Fees are paid directly to the university</a:t>
            </a:r>
          </a:p>
        </p:txBody>
      </p:sp>
    </p:spTree>
    <p:extLst>
      <p:ext uri="{BB962C8B-B14F-4D97-AF65-F5344CB8AC3E}">
        <p14:creationId xmlns:p14="http://schemas.microsoft.com/office/powerpoint/2010/main" val="333588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04"/>
          <p:cNvSpPr/>
          <p:nvPr/>
        </p:nvSpPr>
        <p:spPr>
          <a:xfrm>
            <a:off x="731410" y="404664"/>
            <a:ext cx="18061547" cy="43088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l" defTabSz="914400">
              <a:defRPr sz="7000" cap="all">
                <a:solidFill>
                  <a:srgbClr val="A2AD00"/>
                </a:solidFill>
                <a:latin typeface="Arial Bold"/>
                <a:ea typeface="Arial Bold"/>
                <a:cs typeface="Arial Bold"/>
                <a:sym typeface="Arial Bold"/>
              </a:defRPr>
            </a:lvl1pPr>
          </a:lstStyle>
          <a:p>
            <a:pPr lvl="0">
              <a:defRPr sz="1800" cap="none">
                <a:solidFill>
                  <a:srgbClr val="000000"/>
                </a:solidFill>
              </a:defRPr>
            </a:pPr>
            <a:r>
              <a:rPr sz="2800" cap="all" dirty="0">
                <a:solidFill>
                  <a:srgbClr val="A2AD00"/>
                </a:solidFill>
              </a:rPr>
              <a:t>MAINTENANCE LOAN</a:t>
            </a:r>
          </a:p>
        </p:txBody>
      </p:sp>
      <p:pic>
        <p:nvPicPr>
          <p:cNvPr id="2050" name="Picture 2" descr="https://www.cheatsheet.com/wp-content/uploads/2015/05/Grad-c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060847"/>
            <a:ext cx="8486775" cy="5133975"/>
          </a:xfrm>
          <a:prstGeom prst="rect">
            <a:avLst/>
          </a:prstGeom>
          <a:noFill/>
          <a:extLst>
            <a:ext uri="{909E8E84-426E-40DD-AFC4-6F175D3DCCD1}">
              <a14:hiddenFill xmlns:a14="http://schemas.microsoft.com/office/drawing/2010/main">
                <a:solidFill>
                  <a:srgbClr val="FFFFFF"/>
                </a:solidFill>
              </a14:hiddenFill>
            </a:ext>
          </a:extLst>
        </p:spPr>
      </p:pic>
      <p:sp>
        <p:nvSpPr>
          <p:cNvPr id="7" name="Shape 105"/>
          <p:cNvSpPr txBox="1">
            <a:spLocks/>
          </p:cNvSpPr>
          <p:nvPr/>
        </p:nvSpPr>
        <p:spPr bwMode="auto">
          <a:xfrm>
            <a:off x="731410" y="1702430"/>
            <a:ext cx="10999002" cy="5656135"/>
          </a:xfrm>
          <a:prstGeom prst="rect">
            <a:avLst/>
          </a:prstGeom>
          <a:noFill/>
          <a:ln w="9525">
            <a:noFill/>
            <a:miter lim="800000"/>
            <a:headEnd/>
            <a:tailEnd/>
          </a:ln>
        </p:spPr>
        <p:txBody>
          <a:bodyPr vert="horz" wrap="square" lIns="0" tIns="45720" rIns="91440" bIns="45720" numCol="1" anchor="t" anchorCtr="0" compatLnSpc="1">
            <a:prstTxWarp prst="textNoShape">
              <a:avLst/>
            </a:prstTxWarp>
            <a:normAutofit/>
          </a:bodyPr>
          <a:lstStyle>
            <a:lvl1pPr marL="180975" indent="-180975" algn="l" rtl="0" fontAlgn="base">
              <a:spcBef>
                <a:spcPct val="20000"/>
              </a:spcBef>
              <a:spcAft>
                <a:spcPct val="0"/>
              </a:spcAft>
              <a:buFont typeface="Wingdings" pitchFamily="124" charset="2"/>
              <a:buChar char="§"/>
              <a:defRPr sz="2400" kern="1200">
                <a:solidFill>
                  <a:schemeClr val="bg2"/>
                </a:solidFill>
                <a:latin typeface="+mn-lt"/>
                <a:ea typeface="+mn-ea"/>
                <a:cs typeface="+mn-cs"/>
              </a:defRPr>
            </a:lvl1pPr>
            <a:lvl2pPr marL="630238" indent="-173038" algn="l" rtl="0" fontAlgn="base">
              <a:spcBef>
                <a:spcPct val="20000"/>
              </a:spcBef>
              <a:spcAft>
                <a:spcPct val="0"/>
              </a:spcAft>
              <a:buFont typeface="Wingdings" pitchFamily="124" charset="2"/>
              <a:buChar char="§"/>
              <a:defRPr sz="2400" kern="1200">
                <a:solidFill>
                  <a:schemeClr val="bg2"/>
                </a:solidFill>
                <a:latin typeface="+mn-lt"/>
                <a:ea typeface="+mn-ea"/>
                <a:cs typeface="+mn-cs"/>
              </a:defRPr>
            </a:lvl2pPr>
            <a:lvl3pPr marL="1077913" indent="-163513" algn="l" rtl="0" fontAlgn="base">
              <a:spcBef>
                <a:spcPct val="20000"/>
              </a:spcBef>
              <a:spcAft>
                <a:spcPct val="0"/>
              </a:spcAft>
              <a:buFont typeface="Wingdings" pitchFamily="124" charset="2"/>
              <a:buChar char="§"/>
              <a:defRPr sz="2400" kern="1200">
                <a:solidFill>
                  <a:schemeClr val="bg2"/>
                </a:solidFill>
                <a:latin typeface="+mn-lt"/>
                <a:ea typeface="+mn-ea"/>
                <a:cs typeface="+mn-cs"/>
              </a:defRPr>
            </a:lvl3pPr>
            <a:lvl4pPr marL="1527175" indent="-155575" algn="l" rtl="0" fontAlgn="base">
              <a:spcBef>
                <a:spcPct val="20000"/>
              </a:spcBef>
              <a:spcAft>
                <a:spcPct val="0"/>
              </a:spcAft>
              <a:buFont typeface="Wingdings" pitchFamily="124" charset="2"/>
              <a:buChar char="§"/>
              <a:defRPr sz="2400" kern="1200">
                <a:solidFill>
                  <a:schemeClr val="bg2"/>
                </a:solidFill>
                <a:latin typeface="+mn-lt"/>
                <a:ea typeface="+mn-ea"/>
                <a:cs typeface="+mn-cs"/>
              </a:defRPr>
            </a:lvl4pPr>
            <a:lvl5pPr marL="1974850" indent="-146050" algn="l" rtl="0" fontAlgn="base">
              <a:spcBef>
                <a:spcPct val="20000"/>
              </a:spcBef>
              <a:spcAft>
                <a:spcPct val="0"/>
              </a:spcAft>
              <a:buFont typeface="Wingdings" pitchFamily="124" charset="2"/>
              <a:buChar char="§"/>
              <a:defRPr sz="24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spcBef>
                <a:spcPts val="600"/>
              </a:spcBef>
              <a:defRPr sz="1800">
                <a:solidFill>
                  <a:srgbClr val="000000"/>
                </a:solidFill>
              </a:defRPr>
            </a:pPr>
            <a:r>
              <a:rPr lang="en-GB" sz="2800" dirty="0" smtClean="0"/>
              <a:t>To help pay for living costs</a:t>
            </a:r>
          </a:p>
          <a:p>
            <a:pPr eaLnBrk="1" hangingPunct="1">
              <a:spcBef>
                <a:spcPts val="500"/>
              </a:spcBef>
              <a:defRPr sz="1800">
                <a:solidFill>
                  <a:srgbClr val="000000"/>
                </a:solidFill>
              </a:defRPr>
            </a:pPr>
            <a:endParaRPr lang="en-GB" sz="2800" dirty="0" smtClean="0"/>
          </a:p>
          <a:p>
            <a:pPr eaLnBrk="1" hangingPunct="1">
              <a:spcBef>
                <a:spcPts val="500"/>
              </a:spcBef>
              <a:defRPr sz="1800">
                <a:solidFill>
                  <a:srgbClr val="000000"/>
                </a:solidFill>
              </a:defRPr>
            </a:pPr>
            <a:r>
              <a:rPr lang="en-GB" sz="2800" dirty="0" smtClean="0"/>
              <a:t>All full-time UK students eligible </a:t>
            </a:r>
          </a:p>
          <a:p>
            <a:pPr eaLnBrk="1" hangingPunct="1">
              <a:spcBef>
                <a:spcPts val="500"/>
              </a:spcBef>
              <a:defRPr sz="1800">
                <a:solidFill>
                  <a:srgbClr val="000000"/>
                </a:solidFill>
              </a:defRPr>
            </a:pPr>
            <a:endParaRPr lang="en-GB" sz="2800" dirty="0" smtClean="0"/>
          </a:p>
          <a:p>
            <a:pPr eaLnBrk="1" hangingPunct="1">
              <a:spcBef>
                <a:spcPts val="500"/>
              </a:spcBef>
              <a:defRPr sz="1800">
                <a:solidFill>
                  <a:srgbClr val="000000"/>
                </a:solidFill>
              </a:defRPr>
            </a:pPr>
            <a:r>
              <a:rPr lang="en-GB" sz="2800" dirty="0" smtClean="0"/>
              <a:t>Means-tested </a:t>
            </a:r>
            <a:endParaRPr lang="en-GB" sz="2800" dirty="0"/>
          </a:p>
        </p:txBody>
      </p:sp>
    </p:spTree>
    <p:extLst>
      <p:ext uri="{BB962C8B-B14F-4D97-AF65-F5344CB8AC3E}">
        <p14:creationId xmlns:p14="http://schemas.microsoft.com/office/powerpoint/2010/main" val="13582755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GB" dirty="0" smtClean="0"/>
              <a:t>Maximum maintenance loan allowance</a:t>
            </a:r>
            <a:endParaRPr lang="en-GB" dirty="0"/>
          </a:p>
        </p:txBody>
      </p:sp>
      <p:graphicFrame>
        <p:nvGraphicFramePr>
          <p:cNvPr id="19475" name="Group 19"/>
          <p:cNvGraphicFramePr>
            <a:graphicFrameLocks noGrp="1"/>
          </p:cNvGraphicFramePr>
          <p:nvPr>
            <p:extLst/>
          </p:nvPr>
        </p:nvGraphicFramePr>
        <p:xfrm>
          <a:off x="539552" y="1484784"/>
          <a:ext cx="6096000" cy="4680520"/>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10334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rgbClr val="FFFFFF"/>
                          </a:solidFill>
                          <a:effectLst/>
                          <a:latin typeface="Arial" charset="0"/>
                          <a:ea typeface="ＭＳ Ｐゴシック" pitchFamily="34" charset="-128"/>
                        </a:rPr>
                        <a:t>Students living at home with parents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rgbClr val="FFFFFF"/>
                          </a:solidFill>
                          <a:effectLst/>
                          <a:latin typeface="Arial" charset="0"/>
                          <a:ea typeface="ＭＳ Ｐゴシック" pitchFamily="34" charset="-128"/>
                        </a:rPr>
                        <a:t>Up to </a:t>
                      </a:r>
                      <a:r>
                        <a:rPr kumimoji="0" lang="en-GB" sz="2200" b="1" i="0" u="none" strike="noStrike" cap="none" normalizeH="0" baseline="0" dirty="0" smtClean="0">
                          <a:ln>
                            <a:noFill/>
                          </a:ln>
                          <a:solidFill>
                            <a:srgbClr val="FFFFFF"/>
                          </a:solidFill>
                          <a:effectLst/>
                          <a:latin typeface="Arial" charset="0"/>
                          <a:ea typeface="ＭＳ Ｐゴシック" pitchFamily="34" charset="-128"/>
                        </a:rPr>
                        <a:t>£7,324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2157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smtClean="0">
                          <a:ln>
                            <a:noFill/>
                          </a:ln>
                          <a:solidFill>
                            <a:srgbClr val="A2AD00"/>
                          </a:solidFill>
                          <a:effectLst/>
                          <a:latin typeface="Arial" charset="0"/>
                          <a:ea typeface="ＭＳ Ｐゴシック" pitchFamily="34" charset="-128"/>
                        </a:rPr>
                        <a:t>Students living away from home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smtClean="0">
                          <a:ln>
                            <a:noFill/>
                          </a:ln>
                          <a:solidFill>
                            <a:srgbClr val="A2AD00"/>
                          </a:solidFill>
                          <a:effectLst/>
                          <a:latin typeface="Arial" charset="0"/>
                          <a:ea typeface="ＭＳ Ｐゴシック" pitchFamily="34" charset="-128"/>
                        </a:rPr>
                        <a:t>(Outside of London)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3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rgbClr val="A2AD00"/>
                          </a:solidFill>
                          <a:effectLst/>
                          <a:latin typeface="Arial" charset="0"/>
                          <a:ea typeface="ＭＳ Ｐゴシック" pitchFamily="34" charset="-128"/>
                        </a:rPr>
                        <a:t>Up to </a:t>
                      </a:r>
                      <a:r>
                        <a:rPr kumimoji="0" lang="en-GB" sz="2200" b="1" i="0" u="none" strike="noStrike" cap="none" normalizeH="0" baseline="0" dirty="0" smtClean="0">
                          <a:ln>
                            <a:noFill/>
                          </a:ln>
                          <a:solidFill>
                            <a:srgbClr val="A2AD00"/>
                          </a:solidFill>
                          <a:effectLst/>
                          <a:latin typeface="Arial" charset="0"/>
                          <a:ea typeface="ＭＳ Ｐゴシック" pitchFamily="34" charset="-128"/>
                        </a:rPr>
                        <a:t>£8,700</a:t>
                      </a:r>
                      <a:endParaRPr kumimoji="0" lang="en-GB" sz="2200" b="0" i="0" u="none" strike="noStrike" cap="none" normalizeH="0" baseline="0" dirty="0" smtClean="0">
                        <a:ln>
                          <a:noFill/>
                        </a:ln>
                        <a:solidFill>
                          <a:srgbClr val="A2AD00"/>
                        </a:solidFill>
                        <a:effectLst/>
                        <a:latin typeface="Arial"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3CB"/>
                    </a:solidFill>
                  </a:tcPr>
                </a:tc>
                <a:extLst>
                  <a:ext uri="{0D108BD9-81ED-4DB2-BD59-A6C34878D82A}">
                    <a16:rowId xmlns:a16="http://schemas.microsoft.com/office/drawing/2014/main" val="10001"/>
                  </a:ext>
                </a:extLst>
              </a:tr>
              <a:tr h="12157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rgbClr val="A2AD00"/>
                          </a:solidFill>
                          <a:effectLst/>
                          <a:latin typeface="Arial" charset="0"/>
                          <a:ea typeface="ＭＳ Ｐゴシック" pitchFamily="34" charset="-128"/>
                        </a:rPr>
                        <a:t>Students living away from home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rgbClr val="A2AD00"/>
                          </a:solidFill>
                          <a:effectLst/>
                          <a:latin typeface="Arial" charset="0"/>
                          <a:ea typeface="ＭＳ Ｐゴシック" pitchFamily="34" charset="-128"/>
                        </a:rPr>
                        <a:t>(Studying in London)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rgbClr val="A2AD00"/>
                          </a:solidFill>
                          <a:effectLst/>
                          <a:latin typeface="Arial" charset="0"/>
                          <a:ea typeface="ＭＳ Ｐゴシック" pitchFamily="34" charset="-128"/>
                        </a:rPr>
                        <a:t>Up to </a:t>
                      </a:r>
                      <a:r>
                        <a:rPr kumimoji="0" lang="en-GB" sz="2200" b="1" i="0" u="none" strike="noStrike" cap="none" normalizeH="0" baseline="0" dirty="0" smtClean="0">
                          <a:ln>
                            <a:noFill/>
                          </a:ln>
                          <a:solidFill>
                            <a:srgbClr val="A2AD00"/>
                          </a:solidFill>
                          <a:effectLst/>
                          <a:latin typeface="Arial" charset="0"/>
                          <a:ea typeface="ＭＳ Ｐゴシック" pitchFamily="34" charset="-128"/>
                        </a:rPr>
                        <a:t>£11,354</a:t>
                      </a:r>
                      <a:endParaRPr kumimoji="0" lang="en-GB" sz="2200" b="0" i="0" u="none" strike="noStrike" cap="none" normalizeH="0" baseline="0" dirty="0" smtClean="0">
                        <a:ln>
                          <a:noFill/>
                        </a:ln>
                        <a:solidFill>
                          <a:srgbClr val="A2AD00"/>
                        </a:solidFill>
                        <a:effectLst/>
                        <a:latin typeface="Arial"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20000"/>
                        <a:lumOff val="80000"/>
                      </a:schemeClr>
                    </a:solidFill>
                  </a:tcPr>
                </a:tc>
                <a:extLst>
                  <a:ext uri="{0D108BD9-81ED-4DB2-BD59-A6C34878D82A}">
                    <a16:rowId xmlns:a16="http://schemas.microsoft.com/office/drawing/2014/main" val="10002"/>
                  </a:ext>
                </a:extLst>
              </a:tr>
              <a:tr h="12157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rgbClr val="A2AD00"/>
                          </a:solidFill>
                          <a:effectLst/>
                          <a:latin typeface="Arial" charset="0"/>
                          <a:ea typeface="ＭＳ Ｐゴシック" pitchFamily="34" charset="-128"/>
                        </a:rPr>
                        <a:t>Students living away from home (Abroad)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1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rgbClr val="A2AD00"/>
                          </a:solidFill>
                          <a:effectLst/>
                          <a:latin typeface="Arial" charset="0"/>
                          <a:ea typeface="ＭＳ Ｐゴシック" pitchFamily="34" charset="-128"/>
                        </a:rPr>
                        <a:t>Up to </a:t>
                      </a:r>
                      <a:r>
                        <a:rPr kumimoji="0" lang="en-GB" sz="2200" b="1" i="0" u="none" strike="noStrike" cap="none" normalizeH="0" baseline="0" dirty="0" smtClean="0">
                          <a:ln>
                            <a:noFill/>
                          </a:ln>
                          <a:solidFill>
                            <a:srgbClr val="A2AD00"/>
                          </a:solidFill>
                          <a:effectLst/>
                          <a:latin typeface="Arial" charset="0"/>
                          <a:ea typeface="ＭＳ Ｐゴシック" pitchFamily="34" charset="-128"/>
                        </a:rPr>
                        <a:t>£9,963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1E7"/>
                    </a:solidFill>
                  </a:tcPr>
                </a:tc>
                <a:extLst>
                  <a:ext uri="{0D108BD9-81ED-4DB2-BD59-A6C34878D82A}">
                    <a16:rowId xmlns:a16="http://schemas.microsoft.com/office/drawing/2014/main" val="570925085"/>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2028" y="1916832"/>
            <a:ext cx="2113481" cy="147050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2027" y="4297558"/>
            <a:ext cx="2113481" cy="1470501"/>
          </a:xfrm>
          <a:prstGeom prst="rect">
            <a:avLst/>
          </a:prstGeom>
        </p:spPr>
      </p:pic>
    </p:spTree>
    <p:extLst>
      <p:ext uri="{BB962C8B-B14F-4D97-AF65-F5344CB8AC3E}">
        <p14:creationId xmlns:p14="http://schemas.microsoft.com/office/powerpoint/2010/main" val="425789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Maintenance loan scale</a:t>
            </a:r>
            <a:endParaRPr lang="en-GB" dirty="0"/>
          </a:p>
        </p:txBody>
      </p:sp>
      <p:sp>
        <p:nvSpPr>
          <p:cNvPr id="3" name="TextBox 2"/>
          <p:cNvSpPr txBox="1"/>
          <p:nvPr/>
        </p:nvSpPr>
        <p:spPr>
          <a:xfrm>
            <a:off x="683568" y="5877272"/>
            <a:ext cx="7920880" cy="461665"/>
          </a:xfrm>
          <a:prstGeom prst="rect">
            <a:avLst/>
          </a:prstGeom>
          <a:noFill/>
        </p:spPr>
        <p:txBody>
          <a:bodyPr wrap="square" rtlCol="0">
            <a:spAutoFit/>
          </a:bodyPr>
          <a:lstStyle/>
          <a:p>
            <a:r>
              <a:rPr lang="en-GB" dirty="0" smtClean="0"/>
              <a:t>NB - Living away from home outside London </a:t>
            </a:r>
            <a:endParaRPr lang="en-GB" dirty="0"/>
          </a:p>
        </p:txBody>
      </p:sp>
      <p:graphicFrame>
        <p:nvGraphicFramePr>
          <p:cNvPr id="6" name="Content Placeholder 4"/>
          <p:cNvGraphicFramePr>
            <a:graphicFrameLocks noGrp="1"/>
          </p:cNvGraphicFramePr>
          <p:nvPr>
            <p:ph sz="half" idx="1"/>
            <p:extLst/>
          </p:nvPr>
        </p:nvGraphicFramePr>
        <p:xfrm>
          <a:off x="683568" y="1200801"/>
          <a:ext cx="7920880" cy="4604463"/>
        </p:xfrm>
        <a:graphic>
          <a:graphicData uri="http://schemas.openxmlformats.org/drawingml/2006/table">
            <a:tbl>
              <a:tblPr firstRow="1" bandRow="1">
                <a:tableStyleId>{5C22544A-7EE6-4342-B048-85BDC9FD1C3A}</a:tableStyleId>
              </a:tblPr>
              <a:tblGrid>
                <a:gridCol w="4842793">
                  <a:extLst>
                    <a:ext uri="{9D8B030D-6E8A-4147-A177-3AD203B41FA5}">
                      <a16:colId xmlns:a16="http://schemas.microsoft.com/office/drawing/2014/main" val="20000"/>
                    </a:ext>
                  </a:extLst>
                </a:gridCol>
                <a:gridCol w="3078087">
                  <a:extLst>
                    <a:ext uri="{9D8B030D-6E8A-4147-A177-3AD203B41FA5}">
                      <a16:colId xmlns:a16="http://schemas.microsoft.com/office/drawing/2014/main" val="20001"/>
                    </a:ext>
                  </a:extLst>
                </a:gridCol>
              </a:tblGrid>
              <a:tr h="493329">
                <a:tc>
                  <a:txBody>
                    <a:bodyPr/>
                    <a:lstStyle/>
                    <a:p>
                      <a:r>
                        <a:rPr lang="en-GB" sz="2200" dirty="0" smtClean="0"/>
                        <a:t>Income</a:t>
                      </a:r>
                      <a:endParaRPr lang="en-GB" sz="2200" dirty="0"/>
                    </a:p>
                  </a:txBody>
                  <a:tcPr/>
                </a:tc>
                <a:tc>
                  <a:txBody>
                    <a:bodyPr/>
                    <a:lstStyle/>
                    <a:p>
                      <a:r>
                        <a:rPr lang="en-GB" sz="2200" dirty="0" smtClean="0"/>
                        <a:t>Maximum</a:t>
                      </a:r>
                      <a:endParaRPr lang="en-GB" sz="2200" dirty="0"/>
                    </a:p>
                  </a:txBody>
                  <a:tcPr/>
                </a:tc>
                <a:extLst>
                  <a:ext uri="{0D108BD9-81ED-4DB2-BD59-A6C34878D82A}">
                    <a16:rowId xmlns:a16="http://schemas.microsoft.com/office/drawing/2014/main" val="10000"/>
                  </a:ext>
                </a:extLst>
              </a:tr>
              <a:tr h="461864">
                <a:tc>
                  <a:txBody>
                    <a:bodyPr/>
                    <a:lstStyle/>
                    <a:p>
                      <a:r>
                        <a:rPr lang="en-GB" sz="2000" b="1" dirty="0" smtClean="0"/>
                        <a:t>£24,999</a:t>
                      </a:r>
                      <a:r>
                        <a:rPr lang="en-GB" sz="2000" b="1" baseline="0" dirty="0" smtClean="0"/>
                        <a:t> and below</a:t>
                      </a:r>
                      <a:endParaRPr lang="en-GB"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baseline="0" dirty="0" smtClean="0"/>
                        <a:t>£8,700</a:t>
                      </a:r>
                      <a:endParaRPr lang="en-GB" sz="2000" b="1" dirty="0" smtClean="0"/>
                    </a:p>
                  </a:txBody>
                  <a:tcPr/>
                </a:tc>
                <a:extLst>
                  <a:ext uri="{0D108BD9-81ED-4DB2-BD59-A6C34878D82A}">
                    <a16:rowId xmlns:a16="http://schemas.microsoft.com/office/drawing/2014/main" val="10001"/>
                  </a:ext>
                </a:extLst>
              </a:tr>
              <a:tr h="461864">
                <a:tc>
                  <a:txBody>
                    <a:bodyPr/>
                    <a:lstStyle/>
                    <a:p>
                      <a:r>
                        <a:rPr lang="en-GB" sz="2000" b="1" dirty="0" smtClean="0"/>
                        <a:t>£25,000</a:t>
                      </a:r>
                      <a:endParaRPr lang="en-GB"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t>£8,076</a:t>
                      </a:r>
                    </a:p>
                  </a:txBody>
                  <a:tcPr/>
                </a:tc>
                <a:extLst>
                  <a:ext uri="{0D108BD9-81ED-4DB2-BD59-A6C34878D82A}">
                    <a16:rowId xmlns:a16="http://schemas.microsoft.com/office/drawing/2014/main" val="10002"/>
                  </a:ext>
                </a:extLst>
              </a:tr>
              <a:tr h="461864">
                <a:tc>
                  <a:txBody>
                    <a:bodyPr/>
                    <a:lstStyle/>
                    <a:p>
                      <a:r>
                        <a:rPr lang="en-GB" sz="2000" b="1" dirty="0" smtClean="0"/>
                        <a:t>£30,000</a:t>
                      </a:r>
                      <a:endParaRPr lang="en-GB" sz="2000" b="1" dirty="0"/>
                    </a:p>
                  </a:txBody>
                  <a:tcPr/>
                </a:tc>
                <a:tc>
                  <a:txBody>
                    <a:bodyPr/>
                    <a:lstStyle/>
                    <a:p>
                      <a:r>
                        <a:rPr lang="en-GB" sz="2000" b="1" dirty="0" smtClean="0"/>
                        <a:t>£7,452</a:t>
                      </a:r>
                    </a:p>
                  </a:txBody>
                  <a:tcPr/>
                </a:tc>
                <a:extLst>
                  <a:ext uri="{0D108BD9-81ED-4DB2-BD59-A6C34878D82A}">
                    <a16:rowId xmlns:a16="http://schemas.microsoft.com/office/drawing/2014/main" val="10003"/>
                  </a:ext>
                </a:extLst>
              </a:tr>
              <a:tr h="461864">
                <a:tc>
                  <a:txBody>
                    <a:bodyPr/>
                    <a:lstStyle/>
                    <a:p>
                      <a:r>
                        <a:rPr lang="en-GB" sz="2000" b="1" dirty="0" smtClean="0"/>
                        <a:t>£35,000</a:t>
                      </a:r>
                      <a:endParaRPr lang="en-GB" sz="2000" b="1" dirty="0"/>
                    </a:p>
                  </a:txBody>
                  <a:tcPr/>
                </a:tc>
                <a:tc>
                  <a:txBody>
                    <a:bodyPr/>
                    <a:lstStyle/>
                    <a:p>
                      <a:r>
                        <a:rPr lang="en-GB" sz="2000" b="1" dirty="0" smtClean="0"/>
                        <a:t>£6,828</a:t>
                      </a:r>
                      <a:endParaRPr lang="en-GB" sz="2000" b="1" dirty="0"/>
                    </a:p>
                  </a:txBody>
                  <a:tcPr/>
                </a:tc>
                <a:extLst>
                  <a:ext uri="{0D108BD9-81ED-4DB2-BD59-A6C34878D82A}">
                    <a16:rowId xmlns:a16="http://schemas.microsoft.com/office/drawing/2014/main" val="10004"/>
                  </a:ext>
                </a:extLst>
              </a:tr>
              <a:tr h="461864">
                <a:tc>
                  <a:txBody>
                    <a:bodyPr/>
                    <a:lstStyle/>
                    <a:p>
                      <a:r>
                        <a:rPr lang="en-GB" sz="2000" b="1" dirty="0" smtClean="0"/>
                        <a:t>£45,000</a:t>
                      </a:r>
                      <a:endParaRPr lang="en-GB" sz="2000" b="1" dirty="0"/>
                    </a:p>
                  </a:txBody>
                  <a:tcPr/>
                </a:tc>
                <a:tc>
                  <a:txBody>
                    <a:bodyPr/>
                    <a:lstStyle/>
                    <a:p>
                      <a:r>
                        <a:rPr lang="en-GB" sz="2000" b="1" dirty="0" smtClean="0"/>
                        <a:t>£6,204</a:t>
                      </a:r>
                      <a:endParaRPr lang="en-GB" sz="2000" b="1" dirty="0"/>
                    </a:p>
                  </a:txBody>
                  <a:tcPr/>
                </a:tc>
                <a:extLst>
                  <a:ext uri="{0D108BD9-81ED-4DB2-BD59-A6C34878D82A}">
                    <a16:rowId xmlns:a16="http://schemas.microsoft.com/office/drawing/2014/main" val="10005"/>
                  </a:ext>
                </a:extLst>
              </a:tr>
              <a:tr h="461864">
                <a:tc>
                  <a:txBody>
                    <a:bodyPr/>
                    <a:lstStyle/>
                    <a:p>
                      <a:r>
                        <a:rPr lang="en-GB" sz="2000" b="1" dirty="0" smtClean="0"/>
                        <a:t>£50,000</a:t>
                      </a:r>
                      <a:endParaRPr lang="en-GB" sz="2000" b="1" dirty="0"/>
                    </a:p>
                  </a:txBody>
                  <a:tcPr/>
                </a:tc>
                <a:tc>
                  <a:txBody>
                    <a:bodyPr/>
                    <a:lstStyle/>
                    <a:p>
                      <a:r>
                        <a:rPr lang="en-GB" sz="2000" b="1" dirty="0" smtClean="0"/>
                        <a:t>£5,579</a:t>
                      </a:r>
                    </a:p>
                  </a:txBody>
                  <a:tcPr/>
                </a:tc>
                <a:extLst>
                  <a:ext uri="{0D108BD9-81ED-4DB2-BD59-A6C34878D82A}">
                    <a16:rowId xmlns:a16="http://schemas.microsoft.com/office/drawing/2014/main" val="10006"/>
                  </a:ext>
                </a:extLst>
              </a:tr>
              <a:tr h="461864">
                <a:tc>
                  <a:txBody>
                    <a:bodyPr/>
                    <a:lstStyle/>
                    <a:p>
                      <a:r>
                        <a:rPr lang="en-GB" sz="2000" b="1" dirty="0" smtClean="0"/>
                        <a:t>£55,000</a:t>
                      </a:r>
                      <a:endParaRPr lang="en-GB" sz="2000" b="1" dirty="0"/>
                    </a:p>
                  </a:txBody>
                  <a:tcPr/>
                </a:tc>
                <a:tc>
                  <a:txBody>
                    <a:bodyPr/>
                    <a:lstStyle/>
                    <a:p>
                      <a:r>
                        <a:rPr lang="en-GB" sz="2000" b="1" dirty="0" smtClean="0"/>
                        <a:t>£4,955</a:t>
                      </a:r>
                      <a:endParaRPr lang="en-GB" sz="2000" b="1" dirty="0"/>
                    </a:p>
                  </a:txBody>
                  <a:tcPr/>
                </a:tc>
                <a:extLst>
                  <a:ext uri="{0D108BD9-81ED-4DB2-BD59-A6C34878D82A}">
                    <a16:rowId xmlns:a16="http://schemas.microsoft.com/office/drawing/2014/main" val="10007"/>
                  </a:ext>
                </a:extLst>
              </a:tr>
              <a:tr h="450086">
                <a:tc>
                  <a:txBody>
                    <a:bodyPr/>
                    <a:lstStyle/>
                    <a:p>
                      <a:r>
                        <a:rPr lang="en-GB" sz="2000" b="1" dirty="0" smtClean="0"/>
                        <a:t>£60,000</a:t>
                      </a:r>
                      <a:endParaRPr lang="en-GB" sz="2000" b="1" dirty="0"/>
                    </a:p>
                  </a:txBody>
                  <a:tcPr/>
                </a:tc>
                <a:tc>
                  <a:txBody>
                    <a:bodyPr/>
                    <a:lstStyle/>
                    <a:p>
                      <a:r>
                        <a:rPr lang="en-GB" sz="2000" b="1" dirty="0" smtClean="0"/>
                        <a:t>£4,331</a:t>
                      </a:r>
                      <a:endParaRPr lang="en-GB" sz="2000" b="1" dirty="0"/>
                    </a:p>
                  </a:txBody>
                  <a:tcPr/>
                </a:tc>
                <a:extLst>
                  <a:ext uri="{0D108BD9-81ED-4DB2-BD59-A6C34878D82A}">
                    <a16:rowId xmlns:a16="http://schemas.microsoft.com/office/drawing/2014/main" val="10008"/>
                  </a:ext>
                </a:extLst>
              </a:tr>
              <a:tr h="428000">
                <a:tc>
                  <a:txBody>
                    <a:bodyPr/>
                    <a:lstStyle/>
                    <a:p>
                      <a:r>
                        <a:rPr lang="en-GB" sz="2000" b="1" dirty="0" smtClean="0"/>
                        <a:t>£62,215 and above</a:t>
                      </a:r>
                      <a:endParaRPr lang="en-GB" sz="2000" b="1" dirty="0"/>
                    </a:p>
                  </a:txBody>
                  <a:tcPr/>
                </a:tc>
                <a:tc>
                  <a:txBody>
                    <a:bodyPr/>
                    <a:lstStyle/>
                    <a:p>
                      <a:r>
                        <a:rPr lang="en-GB" sz="2000" b="1" dirty="0" smtClean="0"/>
                        <a:t>£4,054</a:t>
                      </a:r>
                      <a:endParaRPr lang="en-GB" sz="2000" b="1" dirty="0"/>
                    </a:p>
                  </a:txBody>
                  <a:tcPr/>
                </a:tc>
                <a:extLst>
                  <a:ext uri="{0D108BD9-81ED-4DB2-BD59-A6C34878D82A}">
                    <a16:rowId xmlns:a16="http://schemas.microsoft.com/office/drawing/2014/main" val="1641866681"/>
                  </a:ext>
                </a:extLst>
              </a:tr>
            </a:tbl>
          </a:graphicData>
        </a:graphic>
      </p:graphicFrame>
    </p:spTree>
    <p:extLst>
      <p:ext uri="{BB962C8B-B14F-4D97-AF65-F5344CB8AC3E}">
        <p14:creationId xmlns:p14="http://schemas.microsoft.com/office/powerpoint/2010/main" val="40963300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How do the loans work?</a:t>
            </a:r>
            <a:endParaRPr lang="en-GB" dirty="0"/>
          </a:p>
        </p:txBody>
      </p:sp>
      <p:sp>
        <p:nvSpPr>
          <p:cNvPr id="5" name="Rectangle 4"/>
          <p:cNvSpPr>
            <a:spLocks noChangeArrowheads="1"/>
          </p:cNvSpPr>
          <p:nvPr/>
        </p:nvSpPr>
        <p:spPr bwMode="auto">
          <a:xfrm>
            <a:off x="827584" y="1486923"/>
            <a:ext cx="7848600" cy="2677656"/>
          </a:xfrm>
          <a:prstGeom prst="rect">
            <a:avLst/>
          </a:prstGeom>
          <a:noFill/>
          <a:ln w="9525">
            <a:noFill/>
            <a:miter lim="800000"/>
            <a:headEnd/>
            <a:tailEnd/>
          </a:ln>
        </p:spPr>
        <p:txBody>
          <a:bodyPr>
            <a:spAutoFit/>
          </a:bodyPr>
          <a:lstStyle/>
          <a:p>
            <a:pPr eaLnBrk="0" hangingPunct="0"/>
            <a:r>
              <a:rPr lang="en-US" sz="3200" b="1" dirty="0">
                <a:solidFill>
                  <a:srgbClr val="000000"/>
                </a:solidFill>
              </a:rPr>
              <a:t>Loans combined into one amount</a:t>
            </a:r>
          </a:p>
          <a:p>
            <a:pPr algn="ctr" eaLnBrk="0" hangingPunct="0"/>
            <a:endParaRPr lang="en-US" sz="800" dirty="0">
              <a:solidFill>
                <a:srgbClr val="000000"/>
              </a:solidFill>
            </a:endParaRPr>
          </a:p>
          <a:p>
            <a:pPr eaLnBrk="0" hangingPunct="0"/>
            <a:r>
              <a:rPr lang="en-US" dirty="0">
                <a:solidFill>
                  <a:srgbClr val="000000"/>
                </a:solidFill>
              </a:rPr>
              <a:t>Repayments start:</a:t>
            </a:r>
          </a:p>
          <a:p>
            <a:pPr eaLnBrk="0" hangingPunct="0"/>
            <a:endParaRPr lang="en-US" sz="800" dirty="0">
              <a:solidFill>
                <a:srgbClr val="000000"/>
              </a:solidFill>
            </a:endParaRPr>
          </a:p>
          <a:p>
            <a:pPr marL="1714500" lvl="3" indent="-342900" eaLnBrk="0" hangingPunct="0">
              <a:buFont typeface="Arial" charset="0"/>
              <a:buChar char="•"/>
            </a:pPr>
            <a:r>
              <a:rPr lang="en-US" u="sng" dirty="0">
                <a:solidFill>
                  <a:srgbClr val="000000"/>
                </a:solidFill>
              </a:rPr>
              <a:t>April</a:t>
            </a:r>
            <a:r>
              <a:rPr lang="en-US" dirty="0">
                <a:solidFill>
                  <a:srgbClr val="000000"/>
                </a:solidFill>
              </a:rPr>
              <a:t> after the course finishes </a:t>
            </a:r>
          </a:p>
          <a:p>
            <a:pPr algn="ctr" eaLnBrk="0" hangingPunct="0"/>
            <a:endParaRPr lang="en-US" dirty="0">
              <a:solidFill>
                <a:srgbClr val="000000"/>
              </a:solidFill>
            </a:endParaRPr>
          </a:p>
          <a:p>
            <a:pPr marL="1714500" lvl="3" indent="-342900" eaLnBrk="0" hangingPunct="0">
              <a:buFont typeface="Arial" charset="0"/>
              <a:buChar char="•"/>
            </a:pPr>
            <a:r>
              <a:rPr lang="en-US" dirty="0">
                <a:solidFill>
                  <a:srgbClr val="000000"/>
                </a:solidFill>
              </a:rPr>
              <a:t>Student earning at least </a:t>
            </a:r>
            <a:r>
              <a:rPr lang="en-US" b="1" u="sng" dirty="0">
                <a:solidFill>
                  <a:srgbClr val="000000"/>
                </a:solidFill>
              </a:rPr>
              <a:t>£</a:t>
            </a:r>
            <a:r>
              <a:rPr lang="en-US" b="1" u="sng" dirty="0" smtClean="0">
                <a:solidFill>
                  <a:srgbClr val="000000"/>
                </a:solidFill>
              </a:rPr>
              <a:t>25,000</a:t>
            </a:r>
            <a:r>
              <a:rPr lang="en-US" b="1" dirty="0" smtClean="0">
                <a:solidFill>
                  <a:srgbClr val="000000"/>
                </a:solidFill>
              </a:rPr>
              <a:t> </a:t>
            </a:r>
            <a:r>
              <a:rPr lang="en-US" dirty="0">
                <a:solidFill>
                  <a:srgbClr val="000000"/>
                </a:solidFill>
              </a:rPr>
              <a:t>per </a:t>
            </a:r>
            <a:r>
              <a:rPr lang="en-US" dirty="0" smtClean="0">
                <a:solidFill>
                  <a:srgbClr val="000000"/>
                </a:solidFill>
              </a:rPr>
              <a:t>year</a:t>
            </a:r>
          </a:p>
          <a:p>
            <a:pPr marL="1714500" lvl="3" indent="-342900" eaLnBrk="0" hangingPunct="0">
              <a:buFont typeface="Arial" charset="0"/>
              <a:buChar char="•"/>
            </a:pPr>
            <a:endParaRPr lang="en-US" dirty="0">
              <a:solidFill>
                <a:srgbClr val="000000"/>
              </a:solidFill>
            </a:endParaRPr>
          </a:p>
        </p:txBody>
      </p:sp>
      <p:sp>
        <p:nvSpPr>
          <p:cNvPr id="6" name="Rectangle 5"/>
          <p:cNvSpPr/>
          <p:nvPr/>
        </p:nvSpPr>
        <p:spPr>
          <a:xfrm>
            <a:off x="1726902" y="4369099"/>
            <a:ext cx="1439863" cy="1439863"/>
          </a:xfrm>
          <a:prstGeom prst="rect">
            <a:avLst/>
          </a:prstGeom>
          <a:solidFill>
            <a:schemeClr val="accent4"/>
          </a:solidFill>
          <a:effectLst/>
        </p:spPr>
        <p:style>
          <a:lnRef idx="1">
            <a:schemeClr val="accent4"/>
          </a:lnRef>
          <a:fillRef idx="3">
            <a:schemeClr val="accent4"/>
          </a:fillRef>
          <a:effectRef idx="2">
            <a:schemeClr val="accent4"/>
          </a:effectRef>
          <a:fontRef idx="minor">
            <a:schemeClr val="lt1"/>
          </a:fontRef>
        </p:style>
        <p:txBody>
          <a:bodyPr anchor="ctr"/>
          <a:lstStyle/>
          <a:p>
            <a:pPr algn="ctr" eaLnBrk="0" hangingPunct="0">
              <a:defRPr/>
            </a:pPr>
            <a:endParaRPr lang="en-US"/>
          </a:p>
        </p:txBody>
      </p:sp>
      <p:sp>
        <p:nvSpPr>
          <p:cNvPr id="7" name="Rectangle 6"/>
          <p:cNvSpPr/>
          <p:nvPr/>
        </p:nvSpPr>
        <p:spPr>
          <a:xfrm>
            <a:off x="4031952" y="4362749"/>
            <a:ext cx="1439863" cy="1439863"/>
          </a:xfrm>
          <a:prstGeom prst="rect">
            <a:avLst/>
          </a:prstGeom>
          <a:solidFill>
            <a:schemeClr val="accent3"/>
          </a:solidFill>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US"/>
          </a:p>
        </p:txBody>
      </p:sp>
      <p:sp>
        <p:nvSpPr>
          <p:cNvPr id="8" name="Rectangle 7"/>
          <p:cNvSpPr/>
          <p:nvPr/>
        </p:nvSpPr>
        <p:spPr>
          <a:xfrm>
            <a:off x="6287790" y="4369099"/>
            <a:ext cx="1439862" cy="1439863"/>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9" name="TextBox 8"/>
          <p:cNvSpPr txBox="1">
            <a:spLocks noChangeArrowheads="1"/>
          </p:cNvSpPr>
          <p:nvPr/>
        </p:nvSpPr>
        <p:spPr bwMode="auto">
          <a:xfrm>
            <a:off x="1726902" y="4672312"/>
            <a:ext cx="1431925" cy="831850"/>
          </a:xfrm>
          <a:prstGeom prst="rect">
            <a:avLst/>
          </a:prstGeom>
          <a:noFill/>
          <a:ln w="9525">
            <a:noFill/>
            <a:miter lim="800000"/>
            <a:headEnd/>
            <a:tailEnd/>
          </a:ln>
        </p:spPr>
        <p:txBody>
          <a:bodyPr>
            <a:spAutoFit/>
          </a:bodyPr>
          <a:lstStyle/>
          <a:p>
            <a:pPr algn="ctr" eaLnBrk="0" hangingPunct="0"/>
            <a:r>
              <a:rPr lang="en-GB">
                <a:solidFill>
                  <a:schemeClr val="bg1"/>
                </a:solidFill>
              </a:rPr>
              <a:t>Inland Revenue</a:t>
            </a:r>
          </a:p>
        </p:txBody>
      </p:sp>
      <p:sp>
        <p:nvSpPr>
          <p:cNvPr id="10" name="TextBox 9"/>
          <p:cNvSpPr txBox="1">
            <a:spLocks noChangeArrowheads="1"/>
          </p:cNvSpPr>
          <p:nvPr/>
        </p:nvSpPr>
        <p:spPr bwMode="auto">
          <a:xfrm>
            <a:off x="4020840" y="4667549"/>
            <a:ext cx="1433512" cy="830263"/>
          </a:xfrm>
          <a:prstGeom prst="rect">
            <a:avLst/>
          </a:prstGeom>
          <a:noFill/>
          <a:ln w="9525">
            <a:noFill/>
            <a:miter lim="800000"/>
            <a:headEnd/>
            <a:tailEnd/>
          </a:ln>
        </p:spPr>
        <p:txBody>
          <a:bodyPr>
            <a:spAutoFit/>
          </a:bodyPr>
          <a:lstStyle/>
          <a:p>
            <a:pPr algn="ctr" eaLnBrk="0" hangingPunct="0"/>
            <a:r>
              <a:rPr lang="en-GB">
                <a:solidFill>
                  <a:schemeClr val="bg1"/>
                </a:solidFill>
              </a:rPr>
              <a:t>Interest Rates</a:t>
            </a:r>
          </a:p>
        </p:txBody>
      </p:sp>
      <p:sp>
        <p:nvSpPr>
          <p:cNvPr id="11" name="TextBox 10"/>
          <p:cNvSpPr txBox="1">
            <a:spLocks noChangeArrowheads="1"/>
          </p:cNvSpPr>
          <p:nvPr/>
        </p:nvSpPr>
        <p:spPr bwMode="auto">
          <a:xfrm>
            <a:off x="6214765" y="4532612"/>
            <a:ext cx="1584325" cy="1108075"/>
          </a:xfrm>
          <a:prstGeom prst="rect">
            <a:avLst/>
          </a:prstGeom>
          <a:noFill/>
          <a:ln w="9525">
            <a:noFill/>
            <a:miter lim="800000"/>
            <a:headEnd/>
            <a:tailEnd/>
          </a:ln>
        </p:spPr>
        <p:txBody>
          <a:bodyPr>
            <a:spAutoFit/>
          </a:bodyPr>
          <a:lstStyle/>
          <a:p>
            <a:pPr algn="ctr" eaLnBrk="0" hangingPunct="0"/>
            <a:r>
              <a:rPr lang="en-GB" sz="2200">
                <a:solidFill>
                  <a:schemeClr val="bg1"/>
                </a:solidFill>
              </a:rPr>
              <a:t>Loan wiped after </a:t>
            </a:r>
          </a:p>
          <a:p>
            <a:pPr algn="ctr" eaLnBrk="0" hangingPunct="0"/>
            <a:r>
              <a:rPr lang="en-GB" sz="2200">
                <a:solidFill>
                  <a:schemeClr val="bg1"/>
                </a:solidFill>
              </a:rPr>
              <a:t>30 years</a:t>
            </a:r>
          </a:p>
        </p:txBody>
      </p:sp>
      <p:sp>
        <p:nvSpPr>
          <p:cNvPr id="3" name="TextBox 2"/>
          <p:cNvSpPr txBox="1"/>
          <p:nvPr/>
        </p:nvSpPr>
        <p:spPr>
          <a:xfrm>
            <a:off x="1835696" y="6081099"/>
            <a:ext cx="5759910" cy="461665"/>
          </a:xfrm>
          <a:prstGeom prst="rect">
            <a:avLst/>
          </a:prstGeom>
          <a:noFill/>
        </p:spPr>
        <p:txBody>
          <a:bodyPr wrap="none" rtlCol="0">
            <a:spAutoFit/>
          </a:bodyPr>
          <a:lstStyle/>
          <a:p>
            <a:r>
              <a:rPr lang="en-GB" dirty="0" smtClean="0"/>
              <a:t>Student loans </a:t>
            </a:r>
            <a:r>
              <a:rPr lang="en-GB" b="1" dirty="0" smtClean="0"/>
              <a:t>do not </a:t>
            </a:r>
            <a:r>
              <a:rPr lang="en-GB" dirty="0" smtClean="0"/>
              <a:t>impact credit score</a:t>
            </a:r>
            <a:endParaRPr lang="en-GB" dirty="0"/>
          </a:p>
        </p:txBody>
      </p:sp>
    </p:spTree>
    <p:extLst>
      <p:ext uri="{BB962C8B-B14F-4D97-AF65-F5344CB8AC3E}">
        <p14:creationId xmlns:p14="http://schemas.microsoft.com/office/powerpoint/2010/main" val="150662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repayments</a:t>
            </a:r>
            <a:endParaRPr lang="en-GB" dirty="0"/>
          </a:p>
        </p:txBody>
      </p:sp>
      <p:sp>
        <p:nvSpPr>
          <p:cNvPr id="21506" name="Rectangle 4"/>
          <p:cNvSpPr>
            <a:spLocks noChangeArrowheads="1"/>
          </p:cNvSpPr>
          <p:nvPr/>
        </p:nvSpPr>
        <p:spPr bwMode="auto">
          <a:xfrm>
            <a:off x="1440718" y="1200150"/>
            <a:ext cx="6480175" cy="984250"/>
          </a:xfrm>
          <a:prstGeom prst="rect">
            <a:avLst/>
          </a:prstGeom>
          <a:noFill/>
          <a:ln w="9525">
            <a:noFill/>
            <a:miter lim="800000"/>
            <a:headEnd/>
            <a:tailEnd/>
          </a:ln>
        </p:spPr>
        <p:txBody>
          <a:bodyPr>
            <a:spAutoFit/>
          </a:bodyPr>
          <a:lstStyle/>
          <a:p>
            <a:pPr algn="ctr" eaLnBrk="0" hangingPunct="0"/>
            <a:r>
              <a:rPr lang="en-GB" dirty="0">
                <a:solidFill>
                  <a:srgbClr val="000000"/>
                </a:solidFill>
              </a:rPr>
              <a:t>Repay tuition fee and maintenance loan at:</a:t>
            </a:r>
          </a:p>
          <a:p>
            <a:pPr algn="ctr" eaLnBrk="0" hangingPunct="0"/>
            <a:endParaRPr lang="en-GB" sz="1000" dirty="0">
              <a:solidFill>
                <a:srgbClr val="000000"/>
              </a:solidFill>
            </a:endParaRPr>
          </a:p>
          <a:p>
            <a:pPr algn="ctr" eaLnBrk="0" hangingPunct="0"/>
            <a:r>
              <a:rPr lang="en-GB" b="1" dirty="0">
                <a:solidFill>
                  <a:srgbClr val="000000"/>
                </a:solidFill>
              </a:rPr>
              <a:t>9% of income over £</a:t>
            </a:r>
            <a:r>
              <a:rPr lang="en-GB" b="1" dirty="0" smtClean="0">
                <a:solidFill>
                  <a:srgbClr val="000000"/>
                </a:solidFill>
              </a:rPr>
              <a:t>25,000</a:t>
            </a:r>
            <a:endParaRPr lang="en-GB" dirty="0">
              <a:solidFill>
                <a:srgbClr val="000000"/>
              </a:solidFill>
            </a:endParaRPr>
          </a:p>
        </p:txBody>
      </p:sp>
      <p:graphicFrame>
        <p:nvGraphicFramePr>
          <p:cNvPr id="6" name="Table 5"/>
          <p:cNvGraphicFramePr>
            <a:graphicFrameLocks noGrp="1"/>
          </p:cNvGraphicFramePr>
          <p:nvPr>
            <p:extLst/>
          </p:nvPr>
        </p:nvGraphicFramePr>
        <p:xfrm>
          <a:off x="2268538" y="2420938"/>
          <a:ext cx="4824536" cy="4028006"/>
        </p:xfrm>
        <a:graphic>
          <a:graphicData uri="http://schemas.openxmlformats.org/drawingml/2006/table">
            <a:tbl>
              <a:tblPr firstRow="1" bandRow="1">
                <a:tableStyleId>{5C22544A-7EE6-4342-B048-85BDC9FD1C3A}</a:tableStyleId>
              </a:tblPr>
              <a:tblGrid>
                <a:gridCol w="2412268">
                  <a:extLst>
                    <a:ext uri="{9D8B030D-6E8A-4147-A177-3AD203B41FA5}">
                      <a16:colId xmlns:a16="http://schemas.microsoft.com/office/drawing/2014/main" val="20000"/>
                    </a:ext>
                  </a:extLst>
                </a:gridCol>
                <a:gridCol w="2412268">
                  <a:extLst>
                    <a:ext uri="{9D8B030D-6E8A-4147-A177-3AD203B41FA5}">
                      <a16:colId xmlns:a16="http://schemas.microsoft.com/office/drawing/2014/main" val="20001"/>
                    </a:ext>
                  </a:extLst>
                </a:gridCol>
              </a:tblGrid>
              <a:tr h="779563">
                <a:tc>
                  <a:txBody>
                    <a:bodyPr/>
                    <a:lstStyle/>
                    <a:p>
                      <a:endParaRPr lang="en-GB" sz="800" b="1" dirty="0" smtClean="0"/>
                    </a:p>
                    <a:p>
                      <a:pPr algn="ctr"/>
                      <a:r>
                        <a:rPr lang="en-GB" sz="2400" b="1" dirty="0" smtClean="0"/>
                        <a:t>Salary</a:t>
                      </a:r>
                      <a:endParaRPr lang="en-GB" sz="2400" b="1" dirty="0"/>
                    </a:p>
                  </a:txBody>
                  <a:tcPr/>
                </a:tc>
                <a:tc>
                  <a:txBody>
                    <a:bodyPr/>
                    <a:lstStyle/>
                    <a:p>
                      <a:endParaRPr lang="en-GB" sz="800" dirty="0" smtClean="0"/>
                    </a:p>
                    <a:p>
                      <a:pPr algn="ctr"/>
                      <a:r>
                        <a:rPr lang="en-GB" sz="2400" dirty="0" smtClean="0"/>
                        <a:t>Repayment</a:t>
                      </a:r>
                      <a:endParaRPr lang="en-GB" sz="2400" dirty="0"/>
                    </a:p>
                  </a:txBody>
                  <a:tcPr/>
                </a:tc>
                <a:extLst>
                  <a:ext uri="{0D108BD9-81ED-4DB2-BD59-A6C34878D82A}">
                    <a16:rowId xmlns:a16="http://schemas.microsoft.com/office/drawing/2014/main" val="10000"/>
                  </a:ext>
                </a:extLst>
              </a:tr>
              <a:tr h="7795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dirty="0" smtClean="0"/>
                        <a:t>Up</a:t>
                      </a:r>
                      <a:r>
                        <a:rPr lang="en-GB" sz="2400" b="1" baseline="0" dirty="0" smtClean="0"/>
                        <a:t> to £25,000</a:t>
                      </a:r>
                      <a:endParaRPr lang="en-GB" sz="2400" b="1" dirty="0" smtClean="0"/>
                    </a:p>
                    <a:p>
                      <a:endParaRPr lang="en-GB"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No repayment</a:t>
                      </a:r>
                    </a:p>
                    <a:p>
                      <a:endParaRPr lang="en-GB" sz="2400" b="1" dirty="0"/>
                    </a:p>
                  </a:txBody>
                  <a:tcPr/>
                </a:tc>
                <a:extLst>
                  <a:ext uri="{0D108BD9-81ED-4DB2-BD59-A6C34878D82A}">
                    <a16:rowId xmlns:a16="http://schemas.microsoft.com/office/drawing/2014/main" val="10001"/>
                  </a:ext>
                </a:extLst>
              </a:tr>
              <a:tr h="7795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dirty="0" smtClean="0"/>
                        <a:t>£30,000</a:t>
                      </a:r>
                    </a:p>
                    <a:p>
                      <a:endParaRPr lang="en-GB" sz="2400" b="1" dirty="0"/>
                    </a:p>
                  </a:txBody>
                  <a:tcPr/>
                </a:tc>
                <a:tc>
                  <a:txBody>
                    <a:bodyPr/>
                    <a:lstStyle/>
                    <a:p>
                      <a:r>
                        <a:rPr lang="en-GB" sz="2400" b="1" dirty="0" smtClean="0"/>
                        <a:t>£30</a:t>
                      </a:r>
                      <a:r>
                        <a:rPr lang="en-GB" sz="2400" b="0" dirty="0" smtClean="0"/>
                        <a:t> per month</a:t>
                      </a:r>
                      <a:endParaRPr lang="en-GB" sz="2400" b="0" dirty="0"/>
                    </a:p>
                  </a:txBody>
                  <a:tcPr/>
                </a:tc>
                <a:extLst>
                  <a:ext uri="{0D108BD9-81ED-4DB2-BD59-A6C34878D82A}">
                    <a16:rowId xmlns:a16="http://schemas.microsoft.com/office/drawing/2014/main" val="10002"/>
                  </a:ext>
                </a:extLst>
              </a:tr>
              <a:tr h="7795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dirty="0" smtClean="0"/>
                        <a:t>£35,000</a:t>
                      </a:r>
                    </a:p>
                    <a:p>
                      <a:endParaRPr lang="en-GB"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dirty="0" smtClean="0"/>
                        <a:t>£67 </a:t>
                      </a:r>
                      <a:r>
                        <a:rPr lang="en-GB" sz="2400" b="0" dirty="0" smtClean="0"/>
                        <a:t>per month</a:t>
                      </a:r>
                    </a:p>
                    <a:p>
                      <a:endParaRPr lang="en-GB" sz="2400" dirty="0"/>
                    </a:p>
                  </a:txBody>
                  <a:tcPr/>
                </a:tc>
                <a:extLst>
                  <a:ext uri="{0D108BD9-81ED-4DB2-BD59-A6C34878D82A}">
                    <a16:rowId xmlns:a16="http://schemas.microsoft.com/office/drawing/2014/main" val="10003"/>
                  </a:ext>
                </a:extLst>
              </a:tr>
              <a:tr h="779563">
                <a:tc>
                  <a:txBody>
                    <a:bodyPr/>
                    <a:lstStyle/>
                    <a:p>
                      <a:r>
                        <a:rPr lang="en-GB" sz="2400" b="1" dirty="0" smtClean="0"/>
                        <a:t>£45,000</a:t>
                      </a:r>
                      <a:r>
                        <a:rPr lang="en-GB" sz="2400" b="0" baseline="0" dirty="0" smtClean="0"/>
                        <a:t> </a:t>
                      </a:r>
                      <a:endParaRPr lang="en-GB" sz="2400" b="1" dirty="0"/>
                    </a:p>
                  </a:txBody>
                  <a:tcPr/>
                </a:tc>
                <a:tc>
                  <a:txBody>
                    <a:bodyPr/>
                    <a:lstStyle/>
                    <a:p>
                      <a:r>
                        <a:rPr lang="en-GB" sz="2400" b="1" dirty="0" smtClean="0"/>
                        <a:t>£142</a:t>
                      </a:r>
                      <a:r>
                        <a:rPr lang="en-GB" sz="2400" b="0" dirty="0" smtClean="0"/>
                        <a:t> per month</a:t>
                      </a:r>
                      <a:endParaRPr lang="en-GB" sz="2400" b="1"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8638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74"/>
          <p:cNvGraphicFramePr>
            <a:graphicFrameLocks noGrp="1"/>
          </p:cNvGraphicFramePr>
          <p:nvPr>
            <p:extLst/>
          </p:nvPr>
        </p:nvGraphicFramePr>
        <p:xfrm>
          <a:off x="900113" y="765175"/>
          <a:ext cx="6912768" cy="5544618"/>
        </p:xfrm>
        <a:graphic>
          <a:graphicData uri="http://schemas.openxmlformats.org/drawingml/2006/table">
            <a:tbl>
              <a:tblPr/>
              <a:tblGrid>
                <a:gridCol w="1765852">
                  <a:extLst>
                    <a:ext uri="{9D8B030D-6E8A-4147-A177-3AD203B41FA5}">
                      <a16:colId xmlns:a16="http://schemas.microsoft.com/office/drawing/2014/main" val="20000"/>
                    </a:ext>
                  </a:extLst>
                </a:gridCol>
                <a:gridCol w="1707270">
                  <a:extLst>
                    <a:ext uri="{9D8B030D-6E8A-4147-A177-3AD203B41FA5}">
                      <a16:colId xmlns:a16="http://schemas.microsoft.com/office/drawing/2014/main" val="20001"/>
                    </a:ext>
                  </a:extLst>
                </a:gridCol>
                <a:gridCol w="2110654">
                  <a:extLst>
                    <a:ext uri="{9D8B030D-6E8A-4147-A177-3AD203B41FA5}">
                      <a16:colId xmlns:a16="http://schemas.microsoft.com/office/drawing/2014/main" val="20002"/>
                    </a:ext>
                  </a:extLst>
                </a:gridCol>
                <a:gridCol w="1328992">
                  <a:extLst>
                    <a:ext uri="{9D8B030D-6E8A-4147-A177-3AD203B41FA5}">
                      <a16:colId xmlns:a16="http://schemas.microsoft.com/office/drawing/2014/main" val="20003"/>
                    </a:ext>
                  </a:extLst>
                </a:gridCol>
              </a:tblGrid>
              <a:tr h="520427">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0000"/>
                          </a:solidFill>
                          <a:effectLst/>
                          <a:latin typeface="Lucida Console" pitchFamily="49" charset="0"/>
                          <a:ea typeface="ＭＳ Ｐゴシック" pitchFamily="34" charset="-128"/>
                          <a:cs typeface="Arial" charset="0"/>
                        </a:rPr>
                        <a:t>PAYSLIP</a:t>
                      </a:r>
                      <a:endParaRPr kumimoji="0" lang="en-GB" sz="2000" b="0" i="0" u="none" strike="noStrike" cap="none" normalizeH="0" baseline="0" dirty="0" smtClean="0">
                        <a:ln>
                          <a:noFill/>
                        </a:ln>
                        <a:solidFill>
                          <a:srgbClr val="000000"/>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charset="0"/>
                          <a:ea typeface="ＭＳ Ｐゴシック" pitchFamily="34" charset="-128"/>
                          <a:cs typeface="Arial" charset="0"/>
                        </a:rPr>
                        <a:t> </a:t>
                      </a:r>
                      <a:endParaRPr kumimoji="0" lang="en-GB" sz="24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charset="0"/>
                          <a:ea typeface="ＭＳ Ｐゴシック" pitchFamily="34" charset="-128"/>
                          <a:cs typeface="Arial" charset="0"/>
                        </a:rPr>
                        <a:t> </a:t>
                      </a:r>
                      <a:endParaRPr kumimoji="0" lang="en-GB" sz="24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0349">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charset="0"/>
                          <a:ea typeface="ＭＳ Ｐゴシック" pitchFamily="34" charset="-128"/>
                          <a:cs typeface="Arial" charset="0"/>
                        </a:rPr>
                        <a:t> </a:t>
                      </a:r>
                      <a:endParaRPr kumimoji="0" lang="en-GB" sz="24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charset="0"/>
                          <a:ea typeface="ＭＳ Ｐゴシック" pitchFamily="34" charset="-128"/>
                          <a:cs typeface="Arial" charset="0"/>
                        </a:rPr>
                        <a:t> </a:t>
                      </a:r>
                      <a:endParaRPr kumimoji="0" lang="en-GB" sz="24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charset="0"/>
                          <a:ea typeface="ＭＳ Ｐゴシック" pitchFamily="34" charset="-128"/>
                          <a:cs typeface="Arial" charset="0"/>
                        </a:rPr>
                        <a:t> </a:t>
                      </a:r>
                      <a:endParaRPr kumimoji="0" lang="en-GB" sz="24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charset="0"/>
                          <a:ea typeface="ＭＳ Ｐゴシック" pitchFamily="34" charset="-128"/>
                          <a:cs typeface="Arial" charset="0"/>
                        </a:rPr>
                        <a:t> </a:t>
                      </a:r>
                      <a:endParaRPr kumimoji="0" lang="en-GB" sz="24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50061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ea typeface="ＭＳ Ｐゴシック" pitchFamily="34" charset="-128"/>
                          <a:cs typeface="Arial" charset="0"/>
                        </a:rPr>
                        <a:t>Name</a:t>
                      </a:r>
                      <a:endParaRPr kumimoji="0" lang="en-GB" sz="1500" b="0" i="0" u="none" strike="noStrike" cap="none" normalizeH="0" baseline="0" smtClean="0">
                        <a:ln>
                          <a:noFill/>
                        </a:ln>
                        <a:solidFill>
                          <a:srgbClr val="000000"/>
                        </a:solidFill>
                        <a:effectLst/>
                        <a:latin typeface="Arial" charset="0"/>
                        <a:ea typeface="ＭＳ Ｐゴシック" pitchFamily="34" charset="-128"/>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500" b="0" i="0" u="none" strike="noStrike" cap="none" normalizeH="0" baseline="0" dirty="0" err="1" smtClean="0">
                          <a:ln>
                            <a:noFill/>
                          </a:ln>
                          <a:solidFill>
                            <a:srgbClr val="000000"/>
                          </a:solidFill>
                          <a:effectLst/>
                          <a:latin typeface="Arial" charset="0"/>
                          <a:ea typeface="ＭＳ Ｐゴシック" pitchFamily="34" charset="-128"/>
                          <a:cs typeface="Arial" charset="0"/>
                        </a:rPr>
                        <a:t>Mr.</a:t>
                      </a:r>
                      <a:r>
                        <a:rPr kumimoji="0" lang="en-GB" sz="1500" b="0" i="0" u="none" strike="noStrike" cap="none" normalizeH="0" baseline="0" dirty="0" smtClean="0">
                          <a:ln>
                            <a:noFill/>
                          </a:ln>
                          <a:solidFill>
                            <a:srgbClr val="000000"/>
                          </a:solidFill>
                          <a:effectLst/>
                          <a:latin typeface="Arial" charset="0"/>
                          <a:ea typeface="ＭＳ Ｐゴシック" pitchFamily="34" charset="-128"/>
                          <a:cs typeface="Arial" charset="0"/>
                        </a:rPr>
                        <a:t> A. Non</a:t>
                      </a:r>
                      <a:endParaRPr kumimoji="0" lang="en-GB" sz="15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ea typeface="ＭＳ Ｐゴシック" pitchFamily="34" charset="-128"/>
                          <a:cs typeface="Arial" charset="0"/>
                        </a:rPr>
                        <a:t>Pay Date</a:t>
                      </a:r>
                      <a:endParaRPr kumimoji="0" lang="en-GB" sz="1500" b="0" i="0" u="none" strike="noStrike" cap="none" normalizeH="0" baseline="0" smtClean="0">
                        <a:ln>
                          <a:noFill/>
                        </a:ln>
                        <a:solidFill>
                          <a:srgbClr val="000000"/>
                        </a:solidFill>
                        <a:effectLst/>
                        <a:latin typeface="Arial" charset="0"/>
                        <a:ea typeface="ＭＳ Ｐゴシック" pitchFamily="34" charset="-128"/>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charset="0"/>
                          <a:ea typeface="ＭＳ Ｐゴシック" pitchFamily="34" charset="-128"/>
                          <a:cs typeface="Arial" charset="0"/>
                        </a:rPr>
                        <a:t>28th April</a:t>
                      </a:r>
                      <a:endParaRPr kumimoji="0" lang="en-GB" sz="15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50061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ea typeface="ＭＳ Ｐゴシック" pitchFamily="34" charset="-128"/>
                          <a:cs typeface="Arial" charset="0"/>
                        </a:rPr>
                        <a:t>NI number</a:t>
                      </a:r>
                      <a:endParaRPr kumimoji="0" lang="en-GB" sz="1500" b="0" i="0" u="none" strike="noStrike" cap="none" normalizeH="0" baseline="0" smtClean="0">
                        <a:ln>
                          <a:noFill/>
                        </a:ln>
                        <a:solidFill>
                          <a:srgbClr val="000000"/>
                        </a:solidFill>
                        <a:effectLst/>
                        <a:latin typeface="Arial" charset="0"/>
                        <a:ea typeface="ＭＳ Ｐゴシック" pitchFamily="34" charset="-128"/>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ea typeface="ＭＳ Ｐゴシック" pitchFamily="34" charset="-128"/>
                          <a:cs typeface="Arial" charset="0"/>
                        </a:rPr>
                        <a:t>NI12345A</a:t>
                      </a:r>
                      <a:endParaRPr kumimoji="0" lang="en-GB" sz="1500" b="0" i="0" u="none" strike="noStrike" cap="none" normalizeH="0" baseline="0" smtClean="0">
                        <a:ln>
                          <a:noFill/>
                        </a:ln>
                        <a:solidFill>
                          <a:srgbClr val="000000"/>
                        </a:solidFill>
                        <a:effectLst/>
                        <a:latin typeface="Arial" charset="0"/>
                        <a:ea typeface="ＭＳ Ｐゴシック" pitchFamily="34" charset="-128"/>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Arial" charset="0"/>
                          <a:ea typeface="ＭＳ Ｐゴシック" pitchFamily="34" charset="-128"/>
                          <a:cs typeface="Arial" charset="0"/>
                        </a:rPr>
                        <a:t>Tax Code</a:t>
                      </a:r>
                      <a:endParaRPr kumimoji="0" lang="en-GB" sz="1500" b="0" i="0" u="none" strike="noStrike" cap="none" normalizeH="0" baseline="0" smtClean="0">
                        <a:ln>
                          <a:noFill/>
                        </a:ln>
                        <a:solidFill>
                          <a:srgbClr val="000000"/>
                        </a:solidFill>
                        <a:effectLst/>
                        <a:latin typeface="Arial" charset="0"/>
                        <a:ea typeface="ＭＳ Ｐゴシック" pitchFamily="34" charset="-128"/>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charset="0"/>
                          <a:ea typeface="ＭＳ Ｐゴシック" pitchFamily="34" charset="-128"/>
                          <a:cs typeface="Arial" charset="0"/>
                        </a:rPr>
                        <a:t>AB12</a:t>
                      </a:r>
                      <a:endParaRPr kumimoji="0" lang="en-GB" sz="15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0349">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charset="0"/>
                          <a:ea typeface="ＭＳ Ｐゴシック" pitchFamily="34" charset="-128"/>
                          <a:cs typeface="Arial" charset="0"/>
                        </a:rPr>
                        <a:t> </a:t>
                      </a:r>
                      <a:endParaRPr kumimoji="0" lang="en-GB" sz="24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charset="0"/>
                          <a:ea typeface="ＭＳ Ｐゴシック" pitchFamily="34" charset="-128"/>
                          <a:cs typeface="Arial" charset="0"/>
                        </a:rPr>
                        <a:t> </a:t>
                      </a:r>
                      <a:endParaRPr kumimoji="0" lang="en-GB" sz="24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charset="0"/>
                          <a:ea typeface="ＭＳ Ｐゴシック" pitchFamily="34" charset="-128"/>
                          <a:cs typeface="Arial" charset="0"/>
                        </a:rPr>
                        <a:t> </a:t>
                      </a:r>
                      <a:endParaRPr kumimoji="0" lang="en-GB" sz="24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charset="0"/>
                          <a:ea typeface="ＭＳ Ｐゴシック" pitchFamily="34" charset="-128"/>
                          <a:cs typeface="Arial" charset="0"/>
                        </a:rPr>
                        <a:t> </a:t>
                      </a:r>
                      <a:endParaRPr kumimoji="0" lang="en-GB" sz="24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455599">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Verdana" pitchFamily="34" charset="0"/>
                          <a:ea typeface="ＭＳ Ｐゴシック" pitchFamily="34" charset="-128"/>
                          <a:cs typeface="Arial" charset="0"/>
                        </a:rPr>
                        <a:t>Earnings</a:t>
                      </a:r>
                      <a:endParaRPr kumimoji="0" lang="en-GB" sz="2400" b="0" i="0" u="none" strike="noStrike" cap="none" normalizeH="0" baseline="0" smtClean="0">
                        <a:ln>
                          <a:noFill/>
                        </a:ln>
                        <a:solidFill>
                          <a:srgbClr val="000000"/>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Verdana" pitchFamily="34" charset="0"/>
                          <a:ea typeface="ＭＳ Ｐゴシック" pitchFamily="34" charset="-128"/>
                          <a:cs typeface="Arial" charset="0"/>
                        </a:rPr>
                        <a:t>Deductions</a:t>
                      </a:r>
                      <a:endParaRPr kumimoji="0" lang="en-GB" sz="2400" b="0" i="0" u="none" strike="noStrike" cap="none" normalizeH="0" baseline="0" dirty="0" smtClean="0">
                        <a:ln>
                          <a:noFill/>
                        </a:ln>
                        <a:solidFill>
                          <a:srgbClr val="000000"/>
                        </a:solidFill>
                        <a:effectLst/>
                        <a:latin typeface="Arial" charset="0"/>
                        <a:ea typeface="ＭＳ Ｐゴシック"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5"/>
                  </a:ext>
                </a:extLst>
              </a:tr>
              <a:tr h="50061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Verdana" pitchFamily="34" charset="0"/>
                          <a:ea typeface="ＭＳ Ｐゴシック" pitchFamily="34" charset="-128"/>
                          <a:cs typeface="Arial" charset="0"/>
                        </a:rPr>
                        <a:t>Salary</a:t>
                      </a:r>
                      <a:endParaRPr kumimoji="0" lang="en-GB" sz="1500" b="0" i="0" u="none" strike="noStrike" cap="none" normalizeH="0" baseline="0" smtClean="0">
                        <a:ln>
                          <a:noFill/>
                        </a:ln>
                        <a:solidFill>
                          <a:srgbClr val="000000"/>
                        </a:solidFill>
                        <a:effectLst/>
                        <a:latin typeface="Arial" charset="0"/>
                        <a:ea typeface="ＭＳ Ｐゴシック" pitchFamily="34" charset="-128"/>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charset="0"/>
                          <a:ea typeface="ＭＳ Ｐゴシック" pitchFamily="34" charset="-128"/>
                          <a:cs typeface="Arial" charset="0"/>
                        </a:rPr>
                        <a:t>£</a:t>
                      </a:r>
                      <a:r>
                        <a:rPr kumimoji="0" lang="en-GB" sz="1500" b="0" i="0" u="none" strike="noStrike" cap="none" normalizeH="0" baseline="0" dirty="0" smtClean="0">
                          <a:ln>
                            <a:noFill/>
                          </a:ln>
                          <a:solidFill>
                            <a:srgbClr val="000000"/>
                          </a:solidFill>
                          <a:effectLst/>
                          <a:latin typeface="Verdana" pitchFamily="34" charset="0"/>
                          <a:ea typeface="ＭＳ Ｐゴシック" pitchFamily="34" charset="-128"/>
                          <a:cs typeface="Arial" charset="0"/>
                        </a:rPr>
                        <a:t>2,500</a:t>
                      </a:r>
                      <a:endParaRPr kumimoji="0" lang="en-GB" sz="15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Verdana" pitchFamily="34" charset="0"/>
                          <a:ea typeface="ＭＳ Ｐゴシック" pitchFamily="34" charset="-128"/>
                          <a:cs typeface="Arial" charset="0"/>
                        </a:rPr>
                        <a:t>Tax</a:t>
                      </a:r>
                      <a:endParaRPr kumimoji="0" lang="en-GB" sz="1500" b="0" i="0" u="none" strike="noStrike" cap="none" normalizeH="0" baseline="0" smtClean="0">
                        <a:ln>
                          <a:noFill/>
                        </a:ln>
                        <a:solidFill>
                          <a:srgbClr val="000000"/>
                        </a:solidFill>
                        <a:effectLst/>
                        <a:latin typeface="Arial" charset="0"/>
                        <a:ea typeface="ＭＳ Ｐゴシック" pitchFamily="34" charset="-128"/>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charset="0"/>
                          <a:ea typeface="ＭＳ Ｐゴシック" pitchFamily="34" charset="-128"/>
                          <a:cs typeface="Arial" charset="0"/>
                        </a:rPr>
                        <a:t>£</a:t>
                      </a:r>
                      <a:r>
                        <a:rPr kumimoji="0" lang="en-GB" sz="1500" b="0" i="0" u="none" strike="noStrike" cap="none" normalizeH="0" baseline="0" dirty="0" smtClean="0">
                          <a:ln>
                            <a:noFill/>
                          </a:ln>
                          <a:solidFill>
                            <a:srgbClr val="000000"/>
                          </a:solidFill>
                          <a:effectLst/>
                          <a:latin typeface="Verdana" pitchFamily="34" charset="0"/>
                          <a:ea typeface="ＭＳ Ｐゴシック" pitchFamily="34" charset="-128"/>
                          <a:cs typeface="Arial" charset="0"/>
                        </a:rPr>
                        <a:t>308.33</a:t>
                      </a:r>
                      <a:endParaRPr kumimoji="0" lang="en-GB" sz="15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6"/>
                  </a:ext>
                </a:extLst>
              </a:tr>
              <a:tr h="50061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ea typeface="ＭＳ Ｐゴシック" pitchFamily="34" charset="-128"/>
                          <a:cs typeface="Arial" charset="0"/>
                        </a:rPr>
                        <a:t> </a:t>
                      </a:r>
                      <a:endParaRPr kumimoji="0" lang="en-GB" sz="2400" b="0" i="0" u="none" strike="noStrike" cap="none" normalizeH="0" baseline="0" smtClean="0">
                        <a:ln>
                          <a:noFill/>
                        </a:ln>
                        <a:solidFill>
                          <a:srgbClr val="000000"/>
                        </a:solidFill>
                        <a:effectLst/>
                        <a:latin typeface="Arial" charset="0"/>
                        <a:ea typeface="ＭＳ Ｐゴシック" pitchFamily="34" charset="-128"/>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ea typeface="ＭＳ Ｐゴシック" pitchFamily="34" charset="-128"/>
                          <a:cs typeface="Arial" charset="0"/>
                        </a:rPr>
                        <a:t> </a:t>
                      </a:r>
                      <a:endParaRPr kumimoji="0" lang="en-GB" sz="2400" b="0" i="0" u="none" strike="noStrike" cap="none" normalizeH="0" baseline="0" smtClean="0">
                        <a:ln>
                          <a:noFill/>
                        </a:ln>
                        <a:solidFill>
                          <a:srgbClr val="000000"/>
                        </a:solidFill>
                        <a:effectLst/>
                        <a:latin typeface="Arial" charset="0"/>
                        <a:ea typeface="ＭＳ Ｐゴシック" pitchFamily="34" charset="-128"/>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Verdana" pitchFamily="34" charset="0"/>
                          <a:ea typeface="ＭＳ Ｐゴシック" pitchFamily="34" charset="-128"/>
                          <a:cs typeface="Arial" charset="0"/>
                        </a:rPr>
                        <a:t>National Insurance</a:t>
                      </a:r>
                      <a:endParaRPr kumimoji="0" lang="en-GB" sz="1500" b="0" i="0" u="none" strike="noStrike" cap="none" normalizeH="0" baseline="0" smtClean="0">
                        <a:ln>
                          <a:noFill/>
                        </a:ln>
                        <a:solidFill>
                          <a:srgbClr val="000000"/>
                        </a:solidFill>
                        <a:effectLst/>
                        <a:latin typeface="Arial" charset="0"/>
                        <a:ea typeface="ＭＳ Ｐゴシック" pitchFamily="34" charset="-128"/>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charset="0"/>
                          <a:ea typeface="ＭＳ Ｐゴシック" pitchFamily="34" charset="-128"/>
                          <a:cs typeface="Arial" charset="0"/>
                        </a:rPr>
                        <a:t>£218.36</a:t>
                      </a:r>
                      <a:endParaRPr kumimoji="0" lang="en-GB" sz="15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7"/>
                  </a:ext>
                </a:extLst>
              </a:tr>
              <a:tr h="502419">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ea typeface="ＭＳ Ｐゴシック" pitchFamily="34" charset="-128"/>
                          <a:cs typeface="Arial" charset="0"/>
                        </a:rPr>
                        <a:t> </a:t>
                      </a:r>
                      <a:endParaRPr kumimoji="0" lang="en-GB" sz="2400" b="0" i="0" u="none" strike="noStrike" cap="none" normalizeH="0" baseline="0" smtClean="0">
                        <a:ln>
                          <a:noFill/>
                        </a:ln>
                        <a:solidFill>
                          <a:srgbClr val="000000"/>
                        </a:solidFill>
                        <a:effectLst/>
                        <a:latin typeface="Arial" charset="0"/>
                        <a:ea typeface="ＭＳ Ｐゴシック" pitchFamily="34" charset="-128"/>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ea typeface="ＭＳ Ｐゴシック" pitchFamily="34" charset="-128"/>
                          <a:cs typeface="Arial" charset="0"/>
                        </a:rPr>
                        <a:t> </a:t>
                      </a:r>
                      <a:endParaRPr kumimoji="0" lang="en-GB" sz="2400" b="0" i="0" u="none" strike="noStrike" cap="none" normalizeH="0" baseline="0" smtClean="0">
                        <a:ln>
                          <a:noFill/>
                        </a:ln>
                        <a:solidFill>
                          <a:srgbClr val="000000"/>
                        </a:solidFill>
                        <a:effectLst/>
                        <a:latin typeface="Arial" charset="0"/>
                        <a:ea typeface="ＭＳ Ｐゴシック" pitchFamily="34" charset="-128"/>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500" b="1" i="0" u="none" strike="noStrike" cap="none" normalizeH="0" baseline="0" smtClean="0">
                          <a:ln>
                            <a:noFill/>
                          </a:ln>
                          <a:solidFill>
                            <a:srgbClr val="000000"/>
                          </a:solidFill>
                          <a:effectLst/>
                          <a:latin typeface="Verdana" pitchFamily="34" charset="0"/>
                          <a:ea typeface="ＭＳ Ｐゴシック" pitchFamily="34" charset="-128"/>
                          <a:cs typeface="Arial" charset="0"/>
                        </a:rPr>
                        <a:t>Student Loan</a:t>
                      </a:r>
                      <a:endParaRPr kumimoji="0" lang="en-GB" sz="1500" b="0" i="0" u="none" strike="noStrike" cap="none" normalizeH="0" baseline="0" smtClean="0">
                        <a:ln>
                          <a:noFill/>
                        </a:ln>
                        <a:solidFill>
                          <a:srgbClr val="000000"/>
                        </a:solidFill>
                        <a:effectLst/>
                        <a:latin typeface="Arial" charset="0"/>
                        <a:ea typeface="ＭＳ Ｐゴシック" pitchFamily="34" charset="-128"/>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500" b="1" i="0" u="none" strike="noStrike" cap="none" normalizeH="0" baseline="0" dirty="0" smtClean="0">
                          <a:ln>
                            <a:noFill/>
                          </a:ln>
                          <a:solidFill>
                            <a:srgbClr val="000000"/>
                          </a:solidFill>
                          <a:effectLst/>
                          <a:latin typeface="Arial" charset="0"/>
                          <a:ea typeface="ＭＳ Ｐゴシック" pitchFamily="34" charset="-128"/>
                          <a:cs typeface="Arial" charset="0"/>
                        </a:rPr>
                        <a:t>£</a:t>
                      </a:r>
                      <a:r>
                        <a:rPr kumimoji="0" lang="en-GB" sz="1500" b="1" i="0" u="none" strike="noStrike" cap="none" normalizeH="0" baseline="0" dirty="0" smtClean="0">
                          <a:ln>
                            <a:noFill/>
                          </a:ln>
                          <a:solidFill>
                            <a:srgbClr val="000000"/>
                          </a:solidFill>
                          <a:effectLst/>
                          <a:latin typeface="Verdana" pitchFamily="34" charset="0"/>
                          <a:ea typeface="ＭＳ Ｐゴシック" pitchFamily="34" charset="-128"/>
                          <a:cs typeface="Arial" charset="0"/>
                        </a:rPr>
                        <a:t>30.00</a:t>
                      </a:r>
                      <a:endParaRPr kumimoji="0" lang="en-GB" sz="15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0349">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charset="0"/>
                          <a:ea typeface="ＭＳ Ｐゴシック" pitchFamily="34" charset="-128"/>
                          <a:cs typeface="Arial" charset="0"/>
                        </a:rPr>
                        <a:t> </a:t>
                      </a:r>
                      <a:endParaRPr kumimoji="0" lang="en-GB" sz="24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charset="0"/>
                          <a:ea typeface="ＭＳ Ｐゴシック" pitchFamily="34" charset="-128"/>
                          <a:cs typeface="Arial" charset="0"/>
                        </a:rPr>
                        <a:t> </a:t>
                      </a:r>
                      <a:endParaRPr kumimoji="0" lang="en-GB" sz="24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charset="0"/>
                          <a:ea typeface="ＭＳ Ｐゴシック" pitchFamily="34" charset="-128"/>
                          <a:cs typeface="Arial" charset="0"/>
                        </a:rPr>
                        <a:t> </a:t>
                      </a:r>
                      <a:endParaRPr kumimoji="0" lang="en-GB" sz="24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charset="0"/>
                          <a:ea typeface="ＭＳ Ｐゴシック" pitchFamily="34" charset="-128"/>
                          <a:cs typeface="Arial" charset="0"/>
                        </a:rPr>
                        <a:t> </a:t>
                      </a:r>
                      <a:endParaRPr kumimoji="0" lang="en-GB" sz="24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9"/>
                  </a:ext>
                </a:extLst>
              </a:tr>
              <a:tr h="39977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500" b="0" i="0" u="none" strike="noStrike" cap="none" normalizeH="0" baseline="0" smtClean="0">
                          <a:ln>
                            <a:noFill/>
                          </a:ln>
                          <a:solidFill>
                            <a:srgbClr val="000000"/>
                          </a:solidFill>
                          <a:effectLst/>
                          <a:latin typeface="Verdana" pitchFamily="34" charset="0"/>
                          <a:ea typeface="ＭＳ Ｐゴシック" pitchFamily="34" charset="-128"/>
                          <a:cs typeface="Arial" charset="0"/>
                        </a:rPr>
                        <a:t>Total Pay</a:t>
                      </a:r>
                      <a:endParaRPr kumimoji="0" lang="en-GB" sz="1500" b="0" i="0" u="none" strike="noStrike" cap="none" normalizeH="0" baseline="0" smtClean="0">
                        <a:ln>
                          <a:noFill/>
                        </a:ln>
                        <a:solidFill>
                          <a:srgbClr val="000000"/>
                        </a:solidFill>
                        <a:effectLst/>
                        <a:latin typeface="Arial" charset="0"/>
                        <a:ea typeface="ＭＳ Ｐゴシック" pitchFamily="34" charset="-128"/>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charset="0"/>
                          <a:ea typeface="ＭＳ Ｐゴシック" pitchFamily="34" charset="-128"/>
                          <a:cs typeface="Arial" charset="0"/>
                        </a:rPr>
                        <a:t>£</a:t>
                      </a:r>
                      <a:r>
                        <a:rPr kumimoji="0" lang="en-GB" sz="1500" b="0" i="0" u="none" strike="noStrike" cap="none" normalizeH="0" baseline="0" dirty="0" smtClean="0">
                          <a:ln>
                            <a:noFill/>
                          </a:ln>
                          <a:solidFill>
                            <a:srgbClr val="000000"/>
                          </a:solidFill>
                          <a:effectLst/>
                          <a:latin typeface="Verdana" pitchFamily="34" charset="0"/>
                          <a:ea typeface="ＭＳ Ｐゴシック" pitchFamily="34" charset="-128"/>
                          <a:cs typeface="Arial" charset="0"/>
                        </a:rPr>
                        <a:t>2,500</a:t>
                      </a:r>
                      <a:endParaRPr kumimoji="0" lang="en-GB" sz="15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Verdana" pitchFamily="34" charset="0"/>
                          <a:ea typeface="ＭＳ Ｐゴシック" pitchFamily="34" charset="-128"/>
                          <a:cs typeface="Arial" charset="0"/>
                        </a:rPr>
                        <a:t>Total Reductions</a:t>
                      </a:r>
                      <a:endParaRPr kumimoji="0" lang="en-GB" sz="24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charset="0"/>
                          <a:ea typeface="ＭＳ Ｐゴシック" pitchFamily="34" charset="-128"/>
                          <a:cs typeface="Arial" charset="0"/>
                        </a:rPr>
                        <a:t>£</a:t>
                      </a:r>
                      <a:r>
                        <a:rPr kumimoji="0" lang="en-GB" sz="1500" b="0" i="0" u="none" strike="noStrike" cap="none" normalizeH="0" baseline="0" dirty="0" smtClean="0">
                          <a:ln>
                            <a:noFill/>
                          </a:ln>
                          <a:solidFill>
                            <a:srgbClr val="000000"/>
                          </a:solidFill>
                          <a:effectLst/>
                          <a:latin typeface="Verdana" pitchFamily="34" charset="0"/>
                          <a:ea typeface="ＭＳ Ｐゴシック" pitchFamily="34" charset="-128"/>
                          <a:cs typeface="Arial" charset="0"/>
                        </a:rPr>
                        <a:t>556.69</a:t>
                      </a:r>
                      <a:endParaRPr kumimoji="0" lang="en-GB" sz="15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6428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800" b="0" i="0" u="none" strike="noStrike" cap="none" normalizeH="0" baseline="0" smtClean="0">
                        <a:ln>
                          <a:noFill/>
                        </a:ln>
                        <a:solidFill>
                          <a:srgbClr val="000000"/>
                        </a:solidFill>
                        <a:effectLst/>
                        <a:latin typeface="Arial Unicode MS" pitchFamily="34" charset="-128"/>
                        <a:ea typeface="ＭＳ Ｐゴシック" pitchFamily="34" charset="-128"/>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800" b="0" i="0" u="none" strike="noStrike" cap="none" normalizeH="0" baseline="0" smtClean="0">
                        <a:ln>
                          <a:noFill/>
                        </a:ln>
                        <a:solidFill>
                          <a:srgbClr val="000000"/>
                        </a:solidFill>
                        <a:effectLst/>
                        <a:latin typeface="Arial Unicode MS" pitchFamily="34" charset="-128"/>
                        <a:ea typeface="ＭＳ Ｐゴシック" pitchFamily="34" charset="-128"/>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Verdana" pitchFamily="34" charset="0"/>
                          <a:ea typeface="ＭＳ Ｐゴシック" pitchFamily="34" charset="-128"/>
                          <a:cs typeface="Arial" charset="0"/>
                        </a:rPr>
                        <a:t>Net Pay</a:t>
                      </a:r>
                      <a:endParaRPr kumimoji="0" lang="en-GB" sz="24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500" b="1" i="0" u="none" strike="noStrike" cap="none" normalizeH="0" baseline="0" dirty="0" smtClean="0">
                          <a:ln>
                            <a:noFill/>
                          </a:ln>
                          <a:solidFill>
                            <a:srgbClr val="000000"/>
                          </a:solidFill>
                          <a:effectLst/>
                          <a:latin typeface="Arial" charset="0"/>
                          <a:ea typeface="ＭＳ Ｐゴシック" pitchFamily="34" charset="-128"/>
                          <a:cs typeface="Arial" charset="0"/>
                        </a:rPr>
                        <a:t>£</a:t>
                      </a:r>
                      <a:r>
                        <a:rPr kumimoji="0" lang="en-GB" sz="1500" b="1" i="0" u="none" strike="noStrike" cap="none" normalizeH="0" baseline="0" dirty="0" smtClean="0">
                          <a:ln>
                            <a:noFill/>
                          </a:ln>
                          <a:solidFill>
                            <a:srgbClr val="000000"/>
                          </a:solidFill>
                          <a:effectLst/>
                          <a:latin typeface="Verdana" pitchFamily="34" charset="0"/>
                          <a:ea typeface="ＭＳ Ｐゴシック" pitchFamily="34" charset="-128"/>
                          <a:cs typeface="Arial" charset="0"/>
                        </a:rPr>
                        <a:t>1,943.31</a:t>
                      </a:r>
                      <a:endParaRPr kumimoji="0" lang="en-GB" sz="1500" b="0" i="0" u="none" strike="noStrike" cap="none" normalizeH="0" baseline="0" dirty="0" smtClean="0">
                        <a:ln>
                          <a:noFill/>
                        </a:ln>
                        <a:solidFill>
                          <a:srgbClr val="000000"/>
                        </a:solidFill>
                        <a:effectLst/>
                        <a:latin typeface="Arial" charset="0"/>
                        <a:ea typeface="ＭＳ Ｐゴシック" pitchFamily="34" charset="-128"/>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3019255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Bursaries and scholarships</a:t>
            </a:r>
            <a:endParaRPr lang="en-GB" dirty="0"/>
          </a:p>
        </p:txBody>
      </p:sp>
      <p:sp>
        <p:nvSpPr>
          <p:cNvPr id="12" name="Rectangle 11"/>
          <p:cNvSpPr/>
          <p:nvPr/>
        </p:nvSpPr>
        <p:spPr>
          <a:xfrm>
            <a:off x="6540500" y="2328863"/>
            <a:ext cx="1439863" cy="1439862"/>
          </a:xfrm>
          <a:prstGeom prst="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eaLnBrk="0" hangingPunct="0">
              <a:defRPr/>
            </a:pPr>
            <a:r>
              <a:rPr lang="en-US" sz="2000" b="1" dirty="0"/>
              <a:t>Halls</a:t>
            </a:r>
          </a:p>
          <a:p>
            <a:pPr algn="ctr" eaLnBrk="0" hangingPunct="0">
              <a:defRPr/>
            </a:pPr>
            <a:r>
              <a:rPr lang="en-US" sz="2000" b="1" dirty="0"/>
              <a:t>discount</a:t>
            </a:r>
          </a:p>
        </p:txBody>
      </p:sp>
      <p:sp>
        <p:nvSpPr>
          <p:cNvPr id="13" name="Rectangle 12"/>
          <p:cNvSpPr/>
          <p:nvPr/>
        </p:nvSpPr>
        <p:spPr>
          <a:xfrm>
            <a:off x="3851275" y="2347913"/>
            <a:ext cx="1439863" cy="14398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r>
              <a:rPr lang="en-US" sz="2000" b="1" dirty="0"/>
              <a:t>Fee waivers</a:t>
            </a:r>
          </a:p>
        </p:txBody>
      </p:sp>
      <p:sp>
        <p:nvSpPr>
          <p:cNvPr id="14" name="Rectangle 13"/>
          <p:cNvSpPr/>
          <p:nvPr/>
        </p:nvSpPr>
        <p:spPr>
          <a:xfrm>
            <a:off x="1068388" y="2330450"/>
            <a:ext cx="1511300" cy="1439863"/>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anchor="ctr"/>
          <a:lstStyle/>
          <a:p>
            <a:pPr algn="ctr" eaLnBrk="0" hangingPunct="0">
              <a:defRPr/>
            </a:pPr>
            <a:r>
              <a:rPr lang="en-US" sz="2000" b="1" dirty="0"/>
              <a:t>Cash bursaries</a:t>
            </a:r>
          </a:p>
        </p:txBody>
      </p:sp>
      <p:sp>
        <p:nvSpPr>
          <p:cNvPr id="15" name="TextBox 14"/>
          <p:cNvSpPr txBox="1">
            <a:spLocks noChangeArrowheads="1"/>
          </p:cNvSpPr>
          <p:nvPr/>
        </p:nvSpPr>
        <p:spPr bwMode="auto">
          <a:xfrm>
            <a:off x="1258888" y="5013325"/>
            <a:ext cx="2808287" cy="830263"/>
          </a:xfrm>
          <a:prstGeom prst="rect">
            <a:avLst/>
          </a:prstGeom>
          <a:noFill/>
          <a:ln w="25400">
            <a:solidFill>
              <a:srgbClr val="000000"/>
            </a:solidFill>
            <a:miter lim="800000"/>
            <a:headEnd/>
            <a:tailEnd/>
          </a:ln>
        </p:spPr>
        <p:txBody>
          <a:bodyPr>
            <a:spAutoFit/>
          </a:bodyPr>
          <a:lstStyle/>
          <a:p>
            <a:pPr algn="ctr" eaLnBrk="0" hangingPunct="0"/>
            <a:r>
              <a:rPr lang="en-US">
                <a:solidFill>
                  <a:srgbClr val="000000"/>
                </a:solidFill>
              </a:rPr>
              <a:t>University specific </a:t>
            </a:r>
          </a:p>
          <a:p>
            <a:pPr algn="ctr" eaLnBrk="0" hangingPunct="0"/>
            <a:r>
              <a:rPr lang="en-US">
                <a:solidFill>
                  <a:srgbClr val="000000"/>
                </a:solidFill>
              </a:rPr>
              <a:t>financial packages</a:t>
            </a:r>
          </a:p>
        </p:txBody>
      </p:sp>
      <p:sp>
        <p:nvSpPr>
          <p:cNvPr id="16" name="Rectangle 15"/>
          <p:cNvSpPr>
            <a:spLocks noChangeArrowheads="1"/>
          </p:cNvSpPr>
          <p:nvPr/>
        </p:nvSpPr>
        <p:spPr bwMode="auto">
          <a:xfrm>
            <a:off x="4859338" y="4987925"/>
            <a:ext cx="3384550" cy="830263"/>
          </a:xfrm>
          <a:prstGeom prst="rect">
            <a:avLst/>
          </a:prstGeom>
          <a:noFill/>
          <a:ln w="25400">
            <a:solidFill>
              <a:srgbClr val="000000"/>
            </a:solidFill>
            <a:miter lim="800000"/>
            <a:headEnd/>
            <a:tailEnd/>
          </a:ln>
        </p:spPr>
        <p:txBody>
          <a:bodyPr>
            <a:spAutoFit/>
          </a:bodyPr>
          <a:lstStyle/>
          <a:p>
            <a:pPr algn="ctr" eaLnBrk="0" hangingPunct="0"/>
            <a:r>
              <a:rPr lang="en-US">
                <a:solidFill>
                  <a:srgbClr val="000000"/>
                </a:solidFill>
              </a:rPr>
              <a:t>Check university </a:t>
            </a:r>
          </a:p>
          <a:p>
            <a:pPr algn="ctr" eaLnBrk="0" hangingPunct="0"/>
            <a:r>
              <a:rPr lang="en-US">
                <a:solidFill>
                  <a:srgbClr val="000000"/>
                </a:solidFill>
              </a:rPr>
              <a:t>websites for details</a:t>
            </a:r>
          </a:p>
        </p:txBody>
      </p:sp>
    </p:spTree>
    <p:extLst>
      <p:ext uri="{BB962C8B-B14F-4D97-AF65-F5344CB8AC3E}">
        <p14:creationId xmlns:p14="http://schemas.microsoft.com/office/powerpoint/2010/main" val="339050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support</a:t>
            </a:r>
            <a:endParaRPr lang="en-GB" dirty="0"/>
          </a:p>
        </p:txBody>
      </p:sp>
      <p:sp>
        <p:nvSpPr>
          <p:cNvPr id="3" name="Rectangle 2"/>
          <p:cNvSpPr/>
          <p:nvPr/>
        </p:nvSpPr>
        <p:spPr>
          <a:xfrm>
            <a:off x="8370966" y="2347640"/>
            <a:ext cx="279244" cy="384721"/>
          </a:xfrm>
          <a:prstGeom prst="rect">
            <a:avLst/>
          </a:prstGeom>
        </p:spPr>
        <p:txBody>
          <a:bodyPr wrap="none">
            <a:spAutoFit/>
          </a:bodyPr>
          <a:lstStyle/>
          <a:p>
            <a:r>
              <a:rPr lang="en-US" sz="1900" b="1" dirty="0">
                <a:solidFill>
                  <a:srgbClr val="FFFFFF"/>
                </a:solidFill>
                <a:latin typeface="Arial"/>
                <a:ea typeface="ＭＳ Ｐゴシック"/>
              </a:rPr>
              <a:t>r</a:t>
            </a:r>
            <a:endParaRPr lang="en-GB" dirty="0"/>
          </a:p>
        </p:txBody>
      </p:sp>
      <p:sp>
        <p:nvSpPr>
          <p:cNvPr id="14" name="Rectangle 13"/>
          <p:cNvSpPr/>
          <p:nvPr/>
        </p:nvSpPr>
        <p:spPr>
          <a:xfrm>
            <a:off x="6572469" y="1444098"/>
            <a:ext cx="1944216" cy="1807084"/>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t>ADULT DEPENDENTS</a:t>
            </a:r>
          </a:p>
          <a:p>
            <a:pPr algn="ctr"/>
            <a:r>
              <a:rPr lang="en-US" sz="2000" b="1" dirty="0" smtClean="0"/>
              <a:t>GRANT  </a:t>
            </a:r>
            <a:endParaRPr lang="en-US" sz="2000" b="1" dirty="0"/>
          </a:p>
        </p:txBody>
      </p:sp>
      <p:sp>
        <p:nvSpPr>
          <p:cNvPr id="15" name="Rectangle 14"/>
          <p:cNvSpPr/>
          <p:nvPr/>
        </p:nvSpPr>
        <p:spPr>
          <a:xfrm>
            <a:off x="683568" y="1444098"/>
            <a:ext cx="1944216" cy="1807084"/>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t>DSA</a:t>
            </a:r>
            <a:endParaRPr lang="en-US" sz="2000" b="1" dirty="0"/>
          </a:p>
        </p:txBody>
      </p:sp>
      <p:sp>
        <p:nvSpPr>
          <p:cNvPr id="16" name="Rectangle 15"/>
          <p:cNvSpPr/>
          <p:nvPr/>
        </p:nvSpPr>
        <p:spPr>
          <a:xfrm>
            <a:off x="6572469" y="4148663"/>
            <a:ext cx="1944216" cy="1807084"/>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t>CHILDCARE</a:t>
            </a:r>
          </a:p>
          <a:p>
            <a:pPr algn="ctr"/>
            <a:r>
              <a:rPr lang="en-US" sz="2000" b="1" dirty="0" smtClean="0"/>
              <a:t>GRANT</a:t>
            </a:r>
            <a:endParaRPr lang="en-US" sz="2000" b="1" dirty="0"/>
          </a:p>
        </p:txBody>
      </p:sp>
      <p:sp>
        <p:nvSpPr>
          <p:cNvPr id="17" name="Rectangle 16"/>
          <p:cNvSpPr/>
          <p:nvPr/>
        </p:nvSpPr>
        <p:spPr>
          <a:xfrm>
            <a:off x="700009" y="4149080"/>
            <a:ext cx="1944216" cy="1807084"/>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t>PARENTS’ LEARNING ALLOWANCE</a:t>
            </a:r>
            <a:endParaRPr lang="en-US" sz="2000" b="1" dirty="0"/>
          </a:p>
        </p:txBody>
      </p:sp>
      <p:sp>
        <p:nvSpPr>
          <p:cNvPr id="18" name="Rectangle 17"/>
          <p:cNvSpPr/>
          <p:nvPr/>
        </p:nvSpPr>
        <p:spPr>
          <a:xfrm>
            <a:off x="3707904" y="2363695"/>
            <a:ext cx="2016224" cy="18734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LONGER COURSE SUPPORT</a:t>
            </a:r>
            <a:endParaRPr lang="en-US" sz="2000" b="1" dirty="0"/>
          </a:p>
        </p:txBody>
      </p:sp>
    </p:spTree>
    <p:extLst>
      <p:ext uri="{BB962C8B-B14F-4D97-AF65-F5344CB8AC3E}">
        <p14:creationId xmlns:p14="http://schemas.microsoft.com/office/powerpoint/2010/main" val="24786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Bursaries and scholarships</a:t>
            </a:r>
            <a:endParaRPr lang="en-GB" dirty="0"/>
          </a:p>
        </p:txBody>
      </p:sp>
      <p:graphicFrame>
        <p:nvGraphicFramePr>
          <p:cNvPr id="5" name="Table 4"/>
          <p:cNvGraphicFramePr>
            <a:graphicFrameLocks noGrp="1"/>
          </p:cNvGraphicFramePr>
          <p:nvPr>
            <p:extLst/>
          </p:nvPr>
        </p:nvGraphicFramePr>
        <p:xfrm>
          <a:off x="827088" y="1700213"/>
          <a:ext cx="7560840" cy="3657600"/>
        </p:xfrm>
        <a:graphic>
          <a:graphicData uri="http://schemas.openxmlformats.org/drawingml/2006/table">
            <a:tbl>
              <a:tblPr firstRow="1" bandRow="1">
                <a:tableStyleId>{5C22544A-7EE6-4342-B048-85BDC9FD1C3A}</a:tableStyleId>
              </a:tblPr>
              <a:tblGrid>
                <a:gridCol w="7560840">
                  <a:extLst>
                    <a:ext uri="{9D8B030D-6E8A-4147-A177-3AD203B41FA5}">
                      <a16:colId xmlns:a16="http://schemas.microsoft.com/office/drawing/2014/main" val="20000"/>
                    </a:ext>
                  </a:extLst>
                </a:gridCol>
              </a:tblGrid>
              <a:tr h="3312368">
                <a:tc>
                  <a:txBody>
                    <a:bodyPr/>
                    <a:lstStyle/>
                    <a:p>
                      <a:endParaRPr lang="en-GB" sz="2400" dirty="0" smtClean="0">
                        <a:solidFill>
                          <a:schemeClr val="bg1"/>
                        </a:solidFill>
                      </a:endParaRPr>
                    </a:p>
                    <a:p>
                      <a:r>
                        <a:rPr lang="en-GB" sz="2400" dirty="0" smtClean="0">
                          <a:solidFill>
                            <a:schemeClr val="bg1"/>
                          </a:solidFill>
                        </a:rPr>
                        <a:t>Oxford Brookes Bursary          Up</a:t>
                      </a:r>
                      <a:r>
                        <a:rPr lang="en-GB" sz="2400" baseline="0" dirty="0" smtClean="0">
                          <a:solidFill>
                            <a:schemeClr val="bg1"/>
                          </a:solidFill>
                        </a:rPr>
                        <a:t> to £2,000</a:t>
                      </a:r>
                    </a:p>
                    <a:p>
                      <a:endParaRPr lang="en-GB" sz="2400" baseline="0" dirty="0" smtClean="0">
                        <a:solidFill>
                          <a:schemeClr val="bg1"/>
                        </a:solidFill>
                      </a:endParaRPr>
                    </a:p>
                    <a:p>
                      <a:r>
                        <a:rPr lang="en-GB" sz="2400" baseline="0" dirty="0" smtClean="0">
                          <a:solidFill>
                            <a:schemeClr val="bg1"/>
                          </a:solidFill>
                        </a:rPr>
                        <a:t>Community Scholarship           £1,000 </a:t>
                      </a:r>
                      <a:r>
                        <a:rPr lang="en-GB" sz="2000" baseline="0" dirty="0" smtClean="0">
                          <a:solidFill>
                            <a:schemeClr val="bg1"/>
                          </a:solidFill>
                        </a:rPr>
                        <a:t>(1</a:t>
                      </a:r>
                      <a:r>
                        <a:rPr lang="en-GB" sz="2000" baseline="30000" dirty="0" smtClean="0">
                          <a:solidFill>
                            <a:schemeClr val="bg1"/>
                          </a:solidFill>
                        </a:rPr>
                        <a:t>st</a:t>
                      </a:r>
                      <a:r>
                        <a:rPr lang="en-GB" sz="2000" baseline="0" dirty="0" smtClean="0">
                          <a:solidFill>
                            <a:schemeClr val="bg1"/>
                          </a:solidFill>
                        </a:rPr>
                        <a:t> year only)</a:t>
                      </a:r>
                      <a:r>
                        <a:rPr lang="en-GB" sz="2400" baseline="0" dirty="0" smtClean="0">
                          <a:solidFill>
                            <a:schemeClr val="bg1"/>
                          </a:solidFill>
                        </a:rPr>
                        <a:t> </a:t>
                      </a:r>
                    </a:p>
                    <a:p>
                      <a:r>
                        <a:rPr lang="en-GB" sz="1800" b="1" i="1" baseline="0" dirty="0" smtClean="0">
                          <a:solidFill>
                            <a:schemeClr val="bg1"/>
                          </a:solidFill>
                        </a:rPr>
                        <a:t>(for Oxfordshire state schools and </a:t>
                      </a:r>
                    </a:p>
                    <a:p>
                      <a:r>
                        <a:rPr lang="en-GB" sz="1800" b="1" i="1" baseline="0" dirty="0" smtClean="0">
                          <a:solidFill>
                            <a:schemeClr val="bg1"/>
                          </a:solidFill>
                        </a:rPr>
                        <a:t>colleges only)</a:t>
                      </a:r>
                    </a:p>
                    <a:p>
                      <a:r>
                        <a:rPr lang="en-GB" sz="2400" b="1" i="0" baseline="0" dirty="0" smtClean="0">
                          <a:solidFill>
                            <a:schemeClr val="bg1"/>
                          </a:solidFill>
                        </a:rPr>
                        <a:t> </a:t>
                      </a:r>
                      <a:r>
                        <a:rPr lang="en-GB" sz="2400" baseline="0" dirty="0" smtClean="0">
                          <a:solidFill>
                            <a:schemeClr val="bg1"/>
                          </a:solidFill>
                        </a:rPr>
                        <a:t>                                                    </a:t>
                      </a:r>
                    </a:p>
                    <a:p>
                      <a:r>
                        <a:rPr lang="en-GB" sz="2400" baseline="0" dirty="0" smtClean="0">
                          <a:solidFill>
                            <a:schemeClr val="bg1"/>
                          </a:solidFill>
                        </a:rPr>
                        <a:t>Transition from Care Bursary   Up to £2,000</a:t>
                      </a:r>
                    </a:p>
                    <a:p>
                      <a:endParaRPr lang="en-GB" sz="5400" baseline="0" dirty="0" smtClean="0">
                        <a:solidFill>
                          <a:srgbClr val="FF0000"/>
                        </a:solidFill>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90129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b="1" dirty="0" smtClean="0"/>
              <a:t>Course Choice</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Refining an existing career plan</a:t>
            </a:r>
          </a:p>
          <a:p>
            <a:r>
              <a:rPr lang="en-US" dirty="0" smtClean="0"/>
              <a:t>Pursuing an area of interest</a:t>
            </a:r>
          </a:p>
          <a:p>
            <a:r>
              <a:rPr lang="en-US" dirty="0" smtClean="0"/>
              <a:t>Make choices based on the </a:t>
            </a:r>
            <a:r>
              <a:rPr lang="en-US" b="1" dirty="0" smtClean="0"/>
              <a:t>course</a:t>
            </a:r>
            <a:r>
              <a:rPr lang="en-US" dirty="0" smtClean="0"/>
              <a:t>, but then consider location, type of university (city/campus etc.), accommodation, costs, student support, extra-curricular opportunities etc.  </a:t>
            </a:r>
          </a:p>
          <a:p>
            <a:r>
              <a:rPr lang="en-US" dirty="0" smtClean="0"/>
              <a:t>Check grade requirements and have a balance of </a:t>
            </a:r>
            <a:r>
              <a:rPr lang="en-US" b="1" dirty="0" smtClean="0"/>
              <a:t>aspirational</a:t>
            </a:r>
            <a:r>
              <a:rPr lang="en-US" dirty="0" smtClean="0"/>
              <a:t>, </a:t>
            </a:r>
            <a:r>
              <a:rPr lang="en-US" b="1" dirty="0" smtClean="0"/>
              <a:t>secure</a:t>
            </a:r>
            <a:r>
              <a:rPr lang="en-US" dirty="0" smtClean="0"/>
              <a:t>, and </a:t>
            </a:r>
            <a:r>
              <a:rPr lang="en-US" b="1" dirty="0" smtClean="0"/>
              <a:t>insurance</a:t>
            </a:r>
            <a:r>
              <a:rPr lang="en-US" dirty="0" smtClean="0"/>
              <a:t> choices</a:t>
            </a:r>
          </a:p>
          <a:p>
            <a:r>
              <a:rPr lang="en-US" dirty="0" smtClean="0"/>
              <a:t>Attend a couple of Open Days and ask lots of questions.  </a:t>
            </a:r>
            <a:endParaRPr lang="en-US" dirty="0"/>
          </a:p>
        </p:txBody>
      </p:sp>
      <p:pic>
        <p:nvPicPr>
          <p:cNvPr id="4" name="Picture 2" descr="http://mm.gmstatic.net/120/945104.jpg"/>
          <p:cNvPicPr>
            <a:picLocks noChangeAspect="1" noChangeArrowheads="1"/>
          </p:cNvPicPr>
          <p:nvPr/>
        </p:nvPicPr>
        <p:blipFill>
          <a:blip r:embed="rId3"/>
          <a:srcRect/>
          <a:stretch>
            <a:fillRect/>
          </a:stretch>
        </p:blipFill>
        <p:spPr bwMode="auto">
          <a:xfrm>
            <a:off x="8307180" y="5500467"/>
            <a:ext cx="620127" cy="1131619"/>
          </a:xfrm>
          <a:prstGeom prst="rect">
            <a:avLst/>
          </a:prstGeom>
          <a:noFill/>
        </p:spPr>
      </p:pic>
    </p:spTree>
    <p:extLst>
      <p:ext uri="{BB962C8B-B14F-4D97-AF65-F5344CB8AC3E}">
        <p14:creationId xmlns:p14="http://schemas.microsoft.com/office/powerpoint/2010/main" val="42205445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Applying for student finance</a:t>
            </a:r>
            <a:endParaRPr lang="en-GB" dirty="0"/>
          </a:p>
        </p:txBody>
      </p:sp>
      <p:sp>
        <p:nvSpPr>
          <p:cNvPr id="5" name="Rectangle 4"/>
          <p:cNvSpPr/>
          <p:nvPr/>
        </p:nvSpPr>
        <p:spPr>
          <a:xfrm>
            <a:off x="900113" y="1484313"/>
            <a:ext cx="1439862" cy="143986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0" hangingPunct="0">
              <a:defRPr/>
            </a:pPr>
            <a:r>
              <a:rPr lang="en-US" sz="6000" dirty="0"/>
              <a:t>1</a:t>
            </a:r>
          </a:p>
        </p:txBody>
      </p:sp>
      <p:sp>
        <p:nvSpPr>
          <p:cNvPr id="6" name="Rectangle 5"/>
          <p:cNvSpPr/>
          <p:nvPr/>
        </p:nvSpPr>
        <p:spPr>
          <a:xfrm>
            <a:off x="900113" y="3284538"/>
            <a:ext cx="1439862" cy="1439862"/>
          </a:xfrm>
          <a:prstGeom prst="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eaLnBrk="0" hangingPunct="0">
              <a:defRPr/>
            </a:pPr>
            <a:r>
              <a:rPr lang="en-US" sz="6000" dirty="0"/>
              <a:t>2</a:t>
            </a:r>
          </a:p>
        </p:txBody>
      </p:sp>
      <p:sp>
        <p:nvSpPr>
          <p:cNvPr id="7" name="Rectangle 6"/>
          <p:cNvSpPr/>
          <p:nvPr/>
        </p:nvSpPr>
        <p:spPr>
          <a:xfrm>
            <a:off x="900113" y="5084763"/>
            <a:ext cx="1439862" cy="14398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r>
              <a:rPr lang="en-US" sz="6000" dirty="0"/>
              <a:t>3</a:t>
            </a:r>
          </a:p>
        </p:txBody>
      </p:sp>
      <p:sp>
        <p:nvSpPr>
          <p:cNvPr id="8" name="TextBox 7"/>
          <p:cNvSpPr txBox="1">
            <a:spLocks noChangeArrowheads="1"/>
          </p:cNvSpPr>
          <p:nvPr/>
        </p:nvSpPr>
        <p:spPr bwMode="auto">
          <a:xfrm>
            <a:off x="2916238" y="1700213"/>
            <a:ext cx="5616575" cy="831850"/>
          </a:xfrm>
          <a:prstGeom prst="rect">
            <a:avLst/>
          </a:prstGeom>
          <a:noFill/>
          <a:ln w="9525">
            <a:noFill/>
            <a:miter lim="800000"/>
            <a:headEnd/>
            <a:tailEnd/>
          </a:ln>
        </p:spPr>
        <p:txBody>
          <a:bodyPr>
            <a:spAutoFit/>
          </a:bodyPr>
          <a:lstStyle/>
          <a:p>
            <a:pPr algn="ctr" eaLnBrk="0" hangingPunct="0"/>
            <a:r>
              <a:rPr lang="en-GB">
                <a:solidFill>
                  <a:srgbClr val="000000"/>
                </a:solidFill>
              </a:rPr>
              <a:t>Fill in and send application online:</a:t>
            </a:r>
          </a:p>
          <a:p>
            <a:pPr algn="ctr" eaLnBrk="0" hangingPunct="0"/>
            <a:r>
              <a:rPr lang="en-GB" u="sng">
                <a:solidFill>
                  <a:srgbClr val="000000"/>
                </a:solidFill>
              </a:rPr>
              <a:t>www.gov.uk/student-finance</a:t>
            </a:r>
          </a:p>
        </p:txBody>
      </p:sp>
      <p:sp>
        <p:nvSpPr>
          <p:cNvPr id="9" name="TextBox 8"/>
          <p:cNvSpPr txBox="1">
            <a:spLocks noChangeArrowheads="1"/>
          </p:cNvSpPr>
          <p:nvPr/>
        </p:nvSpPr>
        <p:spPr bwMode="auto">
          <a:xfrm>
            <a:off x="3492500" y="3860800"/>
            <a:ext cx="5616575" cy="831850"/>
          </a:xfrm>
          <a:prstGeom prst="rect">
            <a:avLst/>
          </a:prstGeom>
          <a:noFill/>
          <a:ln w="9525">
            <a:noFill/>
            <a:miter lim="800000"/>
            <a:headEnd/>
            <a:tailEnd/>
          </a:ln>
        </p:spPr>
        <p:txBody>
          <a:bodyPr>
            <a:spAutoFit/>
          </a:bodyPr>
          <a:lstStyle/>
          <a:p>
            <a:pPr eaLnBrk="0" hangingPunct="0"/>
            <a:r>
              <a:rPr lang="en-GB">
                <a:solidFill>
                  <a:srgbClr val="000000"/>
                </a:solidFill>
              </a:rPr>
              <a:t>Application assessed</a:t>
            </a:r>
          </a:p>
          <a:p>
            <a:pPr eaLnBrk="0" hangingPunct="0"/>
            <a:endParaRPr lang="en-GB">
              <a:solidFill>
                <a:srgbClr val="000000"/>
              </a:solidFill>
            </a:endParaRPr>
          </a:p>
        </p:txBody>
      </p:sp>
      <p:sp>
        <p:nvSpPr>
          <p:cNvPr id="10" name="TextBox 9"/>
          <p:cNvSpPr txBox="1">
            <a:spLocks noChangeArrowheads="1"/>
          </p:cNvSpPr>
          <p:nvPr/>
        </p:nvSpPr>
        <p:spPr bwMode="auto">
          <a:xfrm>
            <a:off x="2916238" y="5445125"/>
            <a:ext cx="5616575" cy="831850"/>
          </a:xfrm>
          <a:prstGeom prst="rect">
            <a:avLst/>
          </a:prstGeom>
          <a:noFill/>
          <a:ln w="9525">
            <a:noFill/>
            <a:miter lim="800000"/>
            <a:headEnd/>
            <a:tailEnd/>
          </a:ln>
        </p:spPr>
        <p:txBody>
          <a:bodyPr>
            <a:spAutoFit/>
          </a:bodyPr>
          <a:lstStyle/>
          <a:p>
            <a:pPr algn="ctr" eaLnBrk="0" hangingPunct="0"/>
            <a:r>
              <a:rPr lang="en-GB">
                <a:solidFill>
                  <a:srgbClr val="000000"/>
                </a:solidFill>
              </a:rPr>
              <a:t>Financial Notification letter sent</a:t>
            </a:r>
          </a:p>
          <a:p>
            <a:pPr eaLnBrk="0" hangingPunct="0"/>
            <a:endParaRPr lang="en-GB">
              <a:solidFill>
                <a:srgbClr val="000000"/>
              </a:solidFill>
            </a:endParaRPr>
          </a:p>
        </p:txBody>
      </p:sp>
      <p:sp>
        <p:nvSpPr>
          <p:cNvPr id="11" name="Line 10"/>
          <p:cNvSpPr>
            <a:spLocks noChangeShapeType="1"/>
          </p:cNvSpPr>
          <p:nvPr/>
        </p:nvSpPr>
        <p:spPr bwMode="auto">
          <a:xfrm>
            <a:off x="2484438" y="2133600"/>
            <a:ext cx="685800" cy="0"/>
          </a:xfrm>
          <a:prstGeom prst="line">
            <a:avLst/>
          </a:prstGeom>
          <a:noFill/>
          <a:ln w="38100">
            <a:solidFill>
              <a:srgbClr val="000000"/>
            </a:solidFill>
            <a:round/>
            <a:headEnd/>
            <a:tailEnd type="triangle" w="lg" len="lg"/>
          </a:ln>
        </p:spPr>
        <p:txBody>
          <a:bodyPr anchor="ctr"/>
          <a:lstStyle/>
          <a:p>
            <a:endParaRPr lang="en-US"/>
          </a:p>
        </p:txBody>
      </p:sp>
      <p:sp>
        <p:nvSpPr>
          <p:cNvPr id="12" name="Line 10"/>
          <p:cNvSpPr>
            <a:spLocks noChangeShapeType="1"/>
          </p:cNvSpPr>
          <p:nvPr/>
        </p:nvSpPr>
        <p:spPr bwMode="auto">
          <a:xfrm>
            <a:off x="2555875" y="4076700"/>
            <a:ext cx="685800" cy="0"/>
          </a:xfrm>
          <a:prstGeom prst="line">
            <a:avLst/>
          </a:prstGeom>
          <a:noFill/>
          <a:ln w="38100">
            <a:solidFill>
              <a:srgbClr val="000000"/>
            </a:solidFill>
            <a:round/>
            <a:headEnd/>
            <a:tailEnd type="triangle" w="lg" len="lg"/>
          </a:ln>
        </p:spPr>
        <p:txBody>
          <a:bodyPr anchor="ctr"/>
          <a:lstStyle/>
          <a:p>
            <a:endParaRPr lang="en-US"/>
          </a:p>
        </p:txBody>
      </p:sp>
      <p:sp>
        <p:nvSpPr>
          <p:cNvPr id="13" name="Line 10"/>
          <p:cNvSpPr>
            <a:spLocks noChangeShapeType="1"/>
          </p:cNvSpPr>
          <p:nvPr/>
        </p:nvSpPr>
        <p:spPr bwMode="auto">
          <a:xfrm>
            <a:off x="2627313" y="5732463"/>
            <a:ext cx="685800" cy="0"/>
          </a:xfrm>
          <a:prstGeom prst="line">
            <a:avLst/>
          </a:prstGeom>
          <a:noFill/>
          <a:ln w="38100">
            <a:solidFill>
              <a:srgbClr val="000000"/>
            </a:solidFill>
            <a:round/>
            <a:headEnd/>
            <a:tailEnd type="triangle" w="lg" len="lg"/>
          </a:ln>
        </p:spPr>
        <p:txBody>
          <a:bodyPr anchor="ctr"/>
          <a:lstStyle/>
          <a:p>
            <a:endParaRPr lang="en-US"/>
          </a:p>
        </p:txBody>
      </p:sp>
    </p:spTree>
    <p:extLst>
      <p:ext uri="{BB962C8B-B14F-4D97-AF65-F5344CB8AC3E}">
        <p14:creationId xmlns:p14="http://schemas.microsoft.com/office/powerpoint/2010/main" val="371837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P spid="11" grpId="0" animBg="1"/>
      <p:bldP spid="12" grpId="0" animBg="1"/>
      <p:bldP spid="1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Applying for student finance</a:t>
            </a:r>
            <a:endParaRPr lang="en-GB" dirty="0"/>
          </a:p>
        </p:txBody>
      </p:sp>
      <p:sp>
        <p:nvSpPr>
          <p:cNvPr id="5" name="Rectangle 4"/>
          <p:cNvSpPr/>
          <p:nvPr/>
        </p:nvSpPr>
        <p:spPr>
          <a:xfrm>
            <a:off x="900113" y="1484313"/>
            <a:ext cx="1439862" cy="143986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0" hangingPunct="0">
              <a:defRPr/>
            </a:pPr>
            <a:endParaRPr lang="en-US"/>
          </a:p>
        </p:txBody>
      </p:sp>
      <p:sp>
        <p:nvSpPr>
          <p:cNvPr id="6" name="Rectangle 5"/>
          <p:cNvSpPr/>
          <p:nvPr/>
        </p:nvSpPr>
        <p:spPr>
          <a:xfrm>
            <a:off x="900113" y="3284538"/>
            <a:ext cx="1439862" cy="1439862"/>
          </a:xfrm>
          <a:prstGeom prst="rect">
            <a:avLst/>
          </a:prstGeom>
          <a:solidFill>
            <a:schemeClr val="accent4"/>
          </a:solidFill>
          <a:effectLst/>
        </p:spPr>
        <p:style>
          <a:lnRef idx="1">
            <a:schemeClr val="accent4"/>
          </a:lnRef>
          <a:fillRef idx="3">
            <a:schemeClr val="accent4"/>
          </a:fillRef>
          <a:effectRef idx="2">
            <a:schemeClr val="accent4"/>
          </a:effectRef>
          <a:fontRef idx="minor">
            <a:schemeClr val="lt1"/>
          </a:fontRef>
        </p:style>
        <p:txBody>
          <a:bodyPr anchor="ctr"/>
          <a:lstStyle/>
          <a:p>
            <a:pPr algn="ctr" eaLnBrk="0" hangingPunct="0">
              <a:defRPr/>
            </a:pPr>
            <a:endParaRPr lang="en-US"/>
          </a:p>
        </p:txBody>
      </p:sp>
      <p:sp>
        <p:nvSpPr>
          <p:cNvPr id="7" name="Rectangle 6"/>
          <p:cNvSpPr/>
          <p:nvPr/>
        </p:nvSpPr>
        <p:spPr>
          <a:xfrm>
            <a:off x="900113" y="5084763"/>
            <a:ext cx="1439862" cy="143986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7653" name="TextBox 7"/>
          <p:cNvSpPr txBox="1">
            <a:spLocks noChangeArrowheads="1"/>
          </p:cNvSpPr>
          <p:nvPr/>
        </p:nvSpPr>
        <p:spPr bwMode="auto">
          <a:xfrm>
            <a:off x="1258888" y="1700213"/>
            <a:ext cx="504825" cy="1016000"/>
          </a:xfrm>
          <a:prstGeom prst="rect">
            <a:avLst/>
          </a:prstGeom>
          <a:noFill/>
          <a:ln w="9525">
            <a:noFill/>
            <a:miter lim="800000"/>
            <a:headEnd/>
            <a:tailEnd/>
          </a:ln>
        </p:spPr>
        <p:txBody>
          <a:bodyPr>
            <a:spAutoFit/>
          </a:bodyPr>
          <a:lstStyle/>
          <a:p>
            <a:pPr eaLnBrk="0" hangingPunct="0"/>
            <a:r>
              <a:rPr lang="en-GB" sz="6000">
                <a:solidFill>
                  <a:schemeClr val="bg1"/>
                </a:solidFill>
              </a:rPr>
              <a:t>4</a:t>
            </a:r>
          </a:p>
        </p:txBody>
      </p:sp>
      <p:sp>
        <p:nvSpPr>
          <p:cNvPr id="9" name="TextBox 8"/>
          <p:cNvSpPr txBox="1">
            <a:spLocks noChangeArrowheads="1"/>
          </p:cNvSpPr>
          <p:nvPr/>
        </p:nvSpPr>
        <p:spPr bwMode="auto">
          <a:xfrm>
            <a:off x="1331913" y="3500438"/>
            <a:ext cx="503237" cy="1016000"/>
          </a:xfrm>
          <a:prstGeom prst="rect">
            <a:avLst/>
          </a:prstGeom>
          <a:noFill/>
          <a:ln w="9525">
            <a:noFill/>
            <a:miter lim="800000"/>
            <a:headEnd/>
            <a:tailEnd/>
          </a:ln>
        </p:spPr>
        <p:txBody>
          <a:bodyPr>
            <a:spAutoFit/>
          </a:bodyPr>
          <a:lstStyle/>
          <a:p>
            <a:pPr eaLnBrk="0" hangingPunct="0"/>
            <a:r>
              <a:rPr lang="en-GB" sz="6000">
                <a:solidFill>
                  <a:schemeClr val="bg1"/>
                </a:solidFill>
              </a:rPr>
              <a:t>5</a:t>
            </a:r>
          </a:p>
        </p:txBody>
      </p:sp>
      <p:sp>
        <p:nvSpPr>
          <p:cNvPr id="10" name="TextBox 9"/>
          <p:cNvSpPr txBox="1">
            <a:spLocks noChangeArrowheads="1"/>
          </p:cNvSpPr>
          <p:nvPr/>
        </p:nvSpPr>
        <p:spPr bwMode="auto">
          <a:xfrm>
            <a:off x="1331913" y="5229225"/>
            <a:ext cx="503237" cy="1016000"/>
          </a:xfrm>
          <a:prstGeom prst="rect">
            <a:avLst/>
          </a:prstGeom>
          <a:noFill/>
          <a:ln w="9525">
            <a:noFill/>
            <a:miter lim="800000"/>
            <a:headEnd/>
            <a:tailEnd/>
          </a:ln>
        </p:spPr>
        <p:txBody>
          <a:bodyPr>
            <a:spAutoFit/>
          </a:bodyPr>
          <a:lstStyle/>
          <a:p>
            <a:pPr eaLnBrk="0" hangingPunct="0"/>
            <a:r>
              <a:rPr lang="en-GB" sz="6000">
                <a:solidFill>
                  <a:schemeClr val="bg1"/>
                </a:solidFill>
              </a:rPr>
              <a:t>6</a:t>
            </a:r>
          </a:p>
        </p:txBody>
      </p:sp>
      <p:sp>
        <p:nvSpPr>
          <p:cNvPr id="27656" name="Rectangle 10"/>
          <p:cNvSpPr>
            <a:spLocks noChangeArrowheads="1"/>
          </p:cNvSpPr>
          <p:nvPr/>
        </p:nvSpPr>
        <p:spPr bwMode="auto">
          <a:xfrm>
            <a:off x="3425825" y="1827213"/>
            <a:ext cx="4602163" cy="1385887"/>
          </a:xfrm>
          <a:prstGeom prst="rect">
            <a:avLst/>
          </a:prstGeom>
          <a:noFill/>
          <a:ln w="9525">
            <a:noFill/>
            <a:miter lim="800000"/>
            <a:headEnd/>
            <a:tailEnd/>
          </a:ln>
        </p:spPr>
        <p:txBody>
          <a:bodyPr>
            <a:spAutoFit/>
          </a:bodyPr>
          <a:lstStyle/>
          <a:p>
            <a:pPr eaLnBrk="0" hangingPunct="0">
              <a:spcBef>
                <a:spcPct val="50000"/>
              </a:spcBef>
            </a:pPr>
            <a:r>
              <a:rPr lang="en-GB">
                <a:solidFill>
                  <a:srgbClr val="000000"/>
                </a:solidFill>
              </a:rPr>
              <a:t>Online declaration form signed and sent to SFE</a:t>
            </a:r>
          </a:p>
          <a:p>
            <a:pPr eaLnBrk="0" hangingPunct="0">
              <a:spcBef>
                <a:spcPct val="50000"/>
              </a:spcBef>
            </a:pPr>
            <a:endParaRPr lang="en-GB">
              <a:solidFill>
                <a:srgbClr val="000000"/>
              </a:solidFill>
            </a:endParaRPr>
          </a:p>
        </p:txBody>
      </p:sp>
      <p:sp>
        <p:nvSpPr>
          <p:cNvPr id="12" name="Rectangle 11"/>
          <p:cNvSpPr>
            <a:spLocks noChangeArrowheads="1"/>
          </p:cNvSpPr>
          <p:nvPr/>
        </p:nvSpPr>
        <p:spPr bwMode="auto">
          <a:xfrm>
            <a:off x="3497263" y="3636963"/>
            <a:ext cx="4603750" cy="1016000"/>
          </a:xfrm>
          <a:prstGeom prst="rect">
            <a:avLst/>
          </a:prstGeom>
          <a:noFill/>
          <a:ln w="9525">
            <a:noFill/>
            <a:miter lim="800000"/>
            <a:headEnd/>
            <a:tailEnd/>
          </a:ln>
        </p:spPr>
        <p:txBody>
          <a:bodyPr>
            <a:spAutoFit/>
          </a:bodyPr>
          <a:lstStyle/>
          <a:p>
            <a:pPr eaLnBrk="0" hangingPunct="0">
              <a:spcBef>
                <a:spcPct val="50000"/>
              </a:spcBef>
            </a:pPr>
            <a:r>
              <a:rPr lang="en-GB">
                <a:solidFill>
                  <a:srgbClr val="000000"/>
                </a:solidFill>
              </a:rPr>
              <a:t>Payment Schedule Letter sent</a:t>
            </a:r>
          </a:p>
          <a:p>
            <a:pPr eaLnBrk="0" hangingPunct="0">
              <a:spcBef>
                <a:spcPct val="50000"/>
              </a:spcBef>
            </a:pPr>
            <a:endParaRPr lang="en-GB">
              <a:solidFill>
                <a:srgbClr val="000000"/>
              </a:solidFill>
            </a:endParaRPr>
          </a:p>
        </p:txBody>
      </p:sp>
      <p:sp>
        <p:nvSpPr>
          <p:cNvPr id="13" name="Rectangle 12"/>
          <p:cNvSpPr>
            <a:spLocks noChangeArrowheads="1"/>
          </p:cNvSpPr>
          <p:nvPr/>
        </p:nvSpPr>
        <p:spPr bwMode="auto">
          <a:xfrm>
            <a:off x="3419475" y="5356225"/>
            <a:ext cx="5724525" cy="1385888"/>
          </a:xfrm>
          <a:prstGeom prst="rect">
            <a:avLst/>
          </a:prstGeom>
          <a:noFill/>
          <a:ln w="9525">
            <a:noFill/>
            <a:miter lim="800000"/>
            <a:headEnd/>
            <a:tailEnd/>
          </a:ln>
        </p:spPr>
        <p:txBody>
          <a:bodyPr>
            <a:spAutoFit/>
          </a:bodyPr>
          <a:lstStyle/>
          <a:p>
            <a:pPr eaLnBrk="0" hangingPunct="0">
              <a:spcBef>
                <a:spcPct val="50000"/>
              </a:spcBef>
            </a:pPr>
            <a:r>
              <a:rPr lang="en-GB">
                <a:solidFill>
                  <a:srgbClr val="000000"/>
                </a:solidFill>
              </a:rPr>
              <a:t>The student will not receive instalments until they have enrolled with a university</a:t>
            </a:r>
          </a:p>
          <a:p>
            <a:pPr eaLnBrk="0" hangingPunct="0">
              <a:spcBef>
                <a:spcPct val="50000"/>
              </a:spcBef>
            </a:pPr>
            <a:endParaRPr lang="en-GB">
              <a:solidFill>
                <a:schemeClr val="bg1"/>
              </a:solidFill>
            </a:endParaRPr>
          </a:p>
        </p:txBody>
      </p:sp>
      <p:sp>
        <p:nvSpPr>
          <p:cNvPr id="27659" name="Line 10"/>
          <p:cNvSpPr>
            <a:spLocks noChangeShapeType="1"/>
          </p:cNvSpPr>
          <p:nvPr/>
        </p:nvSpPr>
        <p:spPr bwMode="auto">
          <a:xfrm>
            <a:off x="2484438" y="2133600"/>
            <a:ext cx="685800" cy="0"/>
          </a:xfrm>
          <a:prstGeom prst="line">
            <a:avLst/>
          </a:prstGeom>
          <a:noFill/>
          <a:ln w="38100">
            <a:solidFill>
              <a:srgbClr val="000000"/>
            </a:solidFill>
            <a:round/>
            <a:headEnd/>
            <a:tailEnd type="triangle" w="lg" len="lg"/>
          </a:ln>
        </p:spPr>
        <p:txBody>
          <a:bodyPr anchor="ctr"/>
          <a:lstStyle/>
          <a:p>
            <a:endParaRPr lang="en-US"/>
          </a:p>
        </p:txBody>
      </p:sp>
      <p:sp>
        <p:nvSpPr>
          <p:cNvPr id="15" name="Line 10"/>
          <p:cNvSpPr>
            <a:spLocks noChangeShapeType="1"/>
          </p:cNvSpPr>
          <p:nvPr/>
        </p:nvSpPr>
        <p:spPr bwMode="auto">
          <a:xfrm>
            <a:off x="2555875" y="3933825"/>
            <a:ext cx="685800" cy="0"/>
          </a:xfrm>
          <a:prstGeom prst="line">
            <a:avLst/>
          </a:prstGeom>
          <a:noFill/>
          <a:ln w="38100">
            <a:solidFill>
              <a:srgbClr val="000000"/>
            </a:solidFill>
            <a:round/>
            <a:headEnd/>
            <a:tailEnd type="triangle" w="lg" len="lg"/>
          </a:ln>
        </p:spPr>
        <p:txBody>
          <a:bodyPr anchor="ctr"/>
          <a:lstStyle/>
          <a:p>
            <a:endParaRPr lang="en-US"/>
          </a:p>
        </p:txBody>
      </p:sp>
      <p:sp>
        <p:nvSpPr>
          <p:cNvPr id="16" name="Line 10"/>
          <p:cNvSpPr>
            <a:spLocks noChangeShapeType="1"/>
          </p:cNvSpPr>
          <p:nvPr/>
        </p:nvSpPr>
        <p:spPr bwMode="auto">
          <a:xfrm>
            <a:off x="2555875" y="5732463"/>
            <a:ext cx="685800" cy="0"/>
          </a:xfrm>
          <a:prstGeom prst="line">
            <a:avLst/>
          </a:prstGeom>
          <a:noFill/>
          <a:ln w="38100">
            <a:solidFill>
              <a:srgbClr val="000000"/>
            </a:solidFill>
            <a:round/>
            <a:headEnd/>
            <a:tailEnd type="triangle" w="lg" len="lg"/>
          </a:ln>
        </p:spPr>
        <p:txBody>
          <a:bodyPr anchor="ctr"/>
          <a:lstStyle/>
          <a:p>
            <a:endParaRPr lang="en-US"/>
          </a:p>
        </p:txBody>
      </p:sp>
    </p:spTree>
    <p:extLst>
      <p:ext uri="{BB962C8B-B14F-4D97-AF65-F5344CB8AC3E}">
        <p14:creationId xmlns:p14="http://schemas.microsoft.com/office/powerpoint/2010/main" val="86459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p:bldP spid="12" grpId="0"/>
      <p:bldP spid="13" grpId="0"/>
      <p:bldP spid="15" grpId="0" animBg="1"/>
      <p:bldP spid="1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Useful websites</a:t>
            </a:r>
            <a:endParaRPr lang="en-GB" dirty="0"/>
          </a:p>
        </p:txBody>
      </p:sp>
      <p:sp>
        <p:nvSpPr>
          <p:cNvPr id="3" name="Content Placeholder 2"/>
          <p:cNvSpPr>
            <a:spLocks noGrp="1"/>
          </p:cNvSpPr>
          <p:nvPr>
            <p:ph sz="half" idx="1"/>
          </p:nvPr>
        </p:nvSpPr>
        <p:spPr>
          <a:xfrm>
            <a:off x="1042988" y="1958975"/>
            <a:ext cx="7632700" cy="4167188"/>
          </a:xfrm>
        </p:spPr>
        <p:txBody>
          <a:bodyPr>
            <a:normAutofit lnSpcReduction="10000"/>
          </a:bodyPr>
          <a:lstStyle/>
          <a:p>
            <a:pPr eaLnBrk="1" hangingPunct="1">
              <a:buFont typeface="Wingdings" pitchFamily="124" charset="2"/>
              <a:buNone/>
              <a:defRPr/>
            </a:pPr>
            <a:r>
              <a:rPr lang="en-GB" sz="2000" dirty="0" smtClean="0">
                <a:solidFill>
                  <a:schemeClr val="tx2"/>
                </a:solidFill>
              </a:rPr>
              <a:t>FINANCE</a:t>
            </a:r>
            <a:r>
              <a:rPr lang="en-GB" sz="2000" dirty="0">
                <a:solidFill>
                  <a:schemeClr val="tx2"/>
                </a:solidFill>
              </a:rPr>
              <a:t>:</a:t>
            </a:r>
            <a:r>
              <a:rPr lang="en-GB" sz="2200" dirty="0">
                <a:solidFill>
                  <a:schemeClr val="tx2"/>
                </a:solidFill>
              </a:rPr>
              <a:t>		</a:t>
            </a:r>
            <a:r>
              <a:rPr lang="en-GB" sz="2200" dirty="0" smtClean="0">
                <a:solidFill>
                  <a:schemeClr val="tx2"/>
                </a:solidFill>
              </a:rPr>
              <a:t>					</a:t>
            </a:r>
            <a:endParaRPr lang="en-GB" sz="2400" dirty="0">
              <a:solidFill>
                <a:schemeClr val="tx2"/>
              </a:solidFill>
            </a:endParaRPr>
          </a:p>
          <a:p>
            <a:pPr eaLnBrk="1" hangingPunct="1">
              <a:buFont typeface="Wingdings" pitchFamily="124" charset="2"/>
              <a:buNone/>
              <a:defRPr/>
            </a:pPr>
            <a:r>
              <a:rPr lang="en-GB" sz="2400" b="0" dirty="0" smtClean="0">
                <a:solidFill>
                  <a:schemeClr val="tx2"/>
                </a:solidFill>
                <a:cs typeface="Arial" pitchFamily="34" charset="0"/>
              </a:rPr>
              <a:t>www.gov.uk/student-finance</a:t>
            </a:r>
          </a:p>
          <a:p>
            <a:pPr eaLnBrk="1" hangingPunct="1">
              <a:buFont typeface="Wingdings" pitchFamily="124" charset="2"/>
              <a:buNone/>
              <a:defRPr/>
            </a:pPr>
            <a:endParaRPr lang="en-GB" sz="2400" b="0" dirty="0" smtClean="0">
              <a:solidFill>
                <a:schemeClr val="tx2"/>
              </a:solidFill>
              <a:cs typeface="Arial" pitchFamily="34" charset="0"/>
            </a:endParaRPr>
          </a:p>
          <a:p>
            <a:pPr eaLnBrk="1" hangingPunct="1">
              <a:buFont typeface="Wingdings" pitchFamily="124" charset="2"/>
              <a:buNone/>
              <a:defRPr/>
            </a:pPr>
            <a:r>
              <a:rPr lang="en-GB" sz="2400" b="0" dirty="0" smtClean="0">
                <a:solidFill>
                  <a:schemeClr val="tx2"/>
                </a:solidFill>
                <a:cs typeface="Arial" pitchFamily="34" charset="0"/>
              </a:rPr>
              <a:t>www.brookes.ac.uk/studying/finance</a:t>
            </a:r>
            <a:endParaRPr lang="en-GB" sz="2400" b="0" dirty="0">
              <a:solidFill>
                <a:schemeClr val="tx2"/>
              </a:solidFill>
              <a:cs typeface="Arial" pitchFamily="34" charset="0"/>
            </a:endParaRPr>
          </a:p>
          <a:p>
            <a:pPr eaLnBrk="1" hangingPunct="1">
              <a:buFont typeface="Wingdings" pitchFamily="124" charset="2"/>
              <a:buNone/>
              <a:defRPr/>
            </a:pPr>
            <a:endParaRPr lang="en-US" sz="2400" b="0" dirty="0">
              <a:solidFill>
                <a:schemeClr val="tx2"/>
              </a:solidFill>
              <a:cs typeface="Arial" pitchFamily="34" charset="0"/>
            </a:endParaRPr>
          </a:p>
          <a:p>
            <a:pPr eaLnBrk="1" hangingPunct="1">
              <a:buFont typeface="Wingdings" pitchFamily="124" charset="2"/>
              <a:buNone/>
              <a:defRPr/>
            </a:pPr>
            <a:r>
              <a:rPr lang="en-GB" sz="2400" b="0" dirty="0" smtClean="0">
                <a:solidFill>
                  <a:schemeClr val="tx2"/>
                </a:solidFill>
                <a:cs typeface="Arial" pitchFamily="34" charset="0"/>
              </a:rPr>
              <a:t>www.nhsbsa.nhs.uk/students</a:t>
            </a:r>
            <a:endParaRPr lang="en-GB" sz="2400" b="0" dirty="0">
              <a:solidFill>
                <a:schemeClr val="tx2"/>
              </a:solidFill>
              <a:cs typeface="Arial" pitchFamily="34" charset="0"/>
            </a:endParaRPr>
          </a:p>
          <a:p>
            <a:pPr eaLnBrk="1" hangingPunct="1">
              <a:buFont typeface="Wingdings" pitchFamily="124" charset="2"/>
              <a:buNone/>
              <a:defRPr/>
            </a:pPr>
            <a:r>
              <a:rPr lang="en-GB" sz="1800" b="0" i="1" dirty="0">
                <a:solidFill>
                  <a:schemeClr val="tx2"/>
                </a:solidFill>
                <a:cs typeface="Arial" pitchFamily="34" charset="0"/>
              </a:rPr>
              <a:t>(</a:t>
            </a:r>
            <a:r>
              <a:rPr lang="en-GB" sz="1800" b="0" i="1" dirty="0" smtClean="0">
                <a:solidFill>
                  <a:schemeClr val="tx2"/>
                </a:solidFill>
                <a:cs typeface="Arial" pitchFamily="34" charset="0"/>
              </a:rPr>
              <a:t>Social </a:t>
            </a:r>
            <a:r>
              <a:rPr lang="en-GB" sz="1800" b="0" i="1" dirty="0">
                <a:solidFill>
                  <a:schemeClr val="tx2"/>
                </a:solidFill>
                <a:cs typeface="Arial" pitchFamily="34" charset="0"/>
              </a:rPr>
              <a:t>Care courses)</a:t>
            </a:r>
          </a:p>
          <a:p>
            <a:pPr eaLnBrk="1" hangingPunct="1">
              <a:buFont typeface="Wingdings" pitchFamily="124" charset="2"/>
              <a:buNone/>
              <a:defRPr/>
            </a:pPr>
            <a:endParaRPr lang="en-GB" sz="2400" dirty="0" smtClean="0">
              <a:solidFill>
                <a:schemeClr val="tx2"/>
              </a:solidFill>
            </a:endParaRPr>
          </a:p>
          <a:p>
            <a:pPr eaLnBrk="1" hangingPunct="1">
              <a:buFont typeface="Wingdings" pitchFamily="124" charset="2"/>
              <a:buNone/>
              <a:defRPr/>
            </a:pPr>
            <a:r>
              <a:rPr lang="en-GB" sz="2000" dirty="0" smtClean="0">
                <a:solidFill>
                  <a:schemeClr val="tx2"/>
                </a:solidFill>
              </a:rPr>
              <a:t>BROOKES</a:t>
            </a:r>
            <a:r>
              <a:rPr lang="en-GB" sz="2000" dirty="0">
                <a:solidFill>
                  <a:schemeClr val="tx2"/>
                </a:solidFill>
              </a:rPr>
              <a:t>:</a:t>
            </a:r>
            <a:r>
              <a:rPr lang="en-GB" sz="2400" dirty="0">
                <a:solidFill>
                  <a:schemeClr val="tx2"/>
                </a:solidFill>
              </a:rPr>
              <a:t>	</a:t>
            </a:r>
            <a:endParaRPr lang="en-GB" sz="2400" dirty="0" smtClean="0">
              <a:solidFill>
                <a:schemeClr val="tx2"/>
              </a:solidFill>
            </a:endParaRPr>
          </a:p>
          <a:p>
            <a:pPr eaLnBrk="1" hangingPunct="1">
              <a:buFont typeface="Wingdings" pitchFamily="124" charset="2"/>
              <a:buNone/>
              <a:defRPr/>
            </a:pPr>
            <a:r>
              <a:rPr lang="en-GB" sz="2400" b="0" dirty="0" smtClean="0">
                <a:solidFill>
                  <a:schemeClr val="tx2"/>
                </a:solidFill>
              </a:rPr>
              <a:t>www.brookes.ac.uk</a:t>
            </a:r>
            <a:endParaRPr lang="en-GB" sz="2400" b="0" dirty="0">
              <a:solidFill>
                <a:schemeClr val="tx2"/>
              </a:solidFill>
            </a:endParaRPr>
          </a:p>
          <a:p>
            <a:pPr eaLnBrk="1" hangingPunct="1">
              <a:buFont typeface="Wingdings" pitchFamily="124" charset="2"/>
              <a:buNone/>
              <a:defRPr/>
            </a:pPr>
            <a:endParaRPr lang="en-GB" sz="2400" dirty="0"/>
          </a:p>
        </p:txBody>
      </p:sp>
    </p:spTree>
    <p:extLst>
      <p:ext uri="{BB962C8B-B14F-4D97-AF65-F5344CB8AC3E}">
        <p14:creationId xmlns:p14="http://schemas.microsoft.com/office/powerpoint/2010/main" val="35629487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83739" y="1844801"/>
            <a:ext cx="4632324" cy="1716151"/>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875026" y="4618101"/>
            <a:ext cx="3740785" cy="436245"/>
          </a:xfrm>
          <a:prstGeom prst="rect">
            <a:avLst/>
          </a:prstGeom>
        </p:spPr>
        <p:txBody>
          <a:bodyPr vert="horz" wrap="square" lIns="0" tIns="0" rIns="0" bIns="0" rtlCol="0">
            <a:spAutoFit/>
          </a:bodyPr>
          <a:lstStyle/>
          <a:p>
            <a:pPr marL="12700">
              <a:lnSpc>
                <a:spcPct val="100000"/>
              </a:lnSpc>
            </a:pPr>
            <a:r>
              <a:rPr sz="2800" spc="-10" dirty="0">
                <a:solidFill>
                  <a:srgbClr val="A1AC00"/>
                </a:solidFill>
                <a:latin typeface="Arial"/>
                <a:cs typeface="Arial"/>
                <a:hlinkClick r:id="rId3"/>
              </a:rPr>
              <a:t>www.unipodadvice.com</a:t>
            </a:r>
            <a:endParaRPr sz="2800">
              <a:latin typeface="Arial"/>
              <a:cs typeface="Arial"/>
            </a:endParaRPr>
          </a:p>
        </p:txBody>
      </p:sp>
      <p:sp>
        <p:nvSpPr>
          <p:cNvPr id="4" name="object 4"/>
          <p:cNvSpPr txBox="1"/>
          <p:nvPr/>
        </p:nvSpPr>
        <p:spPr>
          <a:xfrm>
            <a:off x="1150416" y="3801491"/>
            <a:ext cx="6898640" cy="375920"/>
          </a:xfrm>
          <a:prstGeom prst="rect">
            <a:avLst/>
          </a:prstGeom>
        </p:spPr>
        <p:txBody>
          <a:bodyPr vert="horz" wrap="square" lIns="0" tIns="0" rIns="0" bIns="0" rtlCol="0">
            <a:spAutoFit/>
          </a:bodyPr>
          <a:lstStyle/>
          <a:p>
            <a:pPr marL="12700">
              <a:lnSpc>
                <a:spcPct val="100000"/>
              </a:lnSpc>
            </a:pPr>
            <a:r>
              <a:rPr sz="2400" b="1" spc="-5" dirty="0">
                <a:latin typeface="Arial"/>
                <a:cs typeface="Arial"/>
              </a:rPr>
              <a:t>ALL YOU NEED </a:t>
            </a:r>
            <a:r>
              <a:rPr sz="2400" b="1" spc="-30" dirty="0">
                <a:latin typeface="Arial"/>
                <a:cs typeface="Arial"/>
              </a:rPr>
              <a:t>TO </a:t>
            </a:r>
            <a:r>
              <a:rPr sz="2400" b="1" spc="-5" dirty="0">
                <a:latin typeface="Arial"/>
                <a:cs typeface="Arial"/>
              </a:rPr>
              <a:t>KNOW ABOUT</a:t>
            </a:r>
            <a:r>
              <a:rPr sz="2400" b="1" spc="-150" dirty="0">
                <a:latin typeface="Arial"/>
                <a:cs typeface="Arial"/>
              </a:rPr>
              <a:t> </a:t>
            </a:r>
            <a:r>
              <a:rPr sz="2400" b="1" spc="-5" dirty="0">
                <a:latin typeface="Arial"/>
                <a:cs typeface="Arial"/>
              </a:rPr>
              <a:t>UNIVERSITY</a:t>
            </a:r>
            <a:endParaRPr sz="2400">
              <a:latin typeface="Arial"/>
              <a:cs typeface="Aria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7827963" cy="947737"/>
          </a:xfrm>
        </p:spPr>
        <p:style>
          <a:lnRef idx="2">
            <a:schemeClr val="accent2"/>
          </a:lnRef>
          <a:fillRef idx="1">
            <a:schemeClr val="lt1"/>
          </a:fillRef>
          <a:effectRef idx="0">
            <a:schemeClr val="accent2"/>
          </a:effectRef>
          <a:fontRef idx="minor">
            <a:schemeClr val="dk1"/>
          </a:fontRef>
        </p:style>
        <p:txBody>
          <a:bodyPr/>
          <a:lstStyle/>
          <a:p>
            <a:r>
              <a:rPr lang="en-GB" b="1" dirty="0" smtClean="0"/>
              <a:t>Useful websites</a:t>
            </a:r>
            <a:endParaRPr lang="en-GB" b="1" dirty="0"/>
          </a:p>
        </p:txBody>
      </p:sp>
      <p:sp>
        <p:nvSpPr>
          <p:cNvPr id="3" name="Content Placeholder 2"/>
          <p:cNvSpPr>
            <a:spLocks noGrp="1"/>
          </p:cNvSpPr>
          <p:nvPr>
            <p:ph sz="half" idx="1"/>
          </p:nvPr>
        </p:nvSpPr>
        <p:spPr>
          <a:xfrm>
            <a:off x="251520" y="1916832"/>
            <a:ext cx="8892480" cy="4166734"/>
          </a:xfrm>
        </p:spPr>
        <p:txBody>
          <a:bodyPr>
            <a:normAutofit/>
          </a:bodyPr>
          <a:lstStyle/>
          <a:p>
            <a:r>
              <a:rPr lang="en-GB" sz="2000" dirty="0" smtClean="0"/>
              <a:t>Government:</a:t>
            </a:r>
            <a:r>
              <a:rPr lang="en-GB" sz="2200" dirty="0"/>
              <a:t>	</a:t>
            </a:r>
            <a:r>
              <a:rPr lang="en-GB" sz="2200" dirty="0" smtClean="0"/>
              <a:t>	www.</a:t>
            </a:r>
            <a:r>
              <a:rPr lang="en-GB" sz="2400" b="0" dirty="0" smtClean="0"/>
              <a:t>gov.uk/studentfinance</a:t>
            </a:r>
          </a:p>
          <a:p>
            <a:endParaRPr lang="en-GB" sz="2400" b="0" dirty="0"/>
          </a:p>
          <a:p>
            <a:r>
              <a:rPr lang="en-GB" sz="2000" dirty="0" smtClean="0"/>
              <a:t>Student Room:</a:t>
            </a:r>
            <a:r>
              <a:rPr lang="en-GB" sz="2400" dirty="0"/>
              <a:t>		</a:t>
            </a:r>
            <a:r>
              <a:rPr lang="en-GB" sz="2400" dirty="0" smtClean="0"/>
              <a:t>www.</a:t>
            </a:r>
            <a:r>
              <a:rPr lang="en-GB" sz="2400" b="0" dirty="0" smtClean="0"/>
              <a:t>thestudentroom.co.uk/studentfinance</a:t>
            </a:r>
            <a:endParaRPr lang="en-GB" sz="2400" b="0" dirty="0"/>
          </a:p>
          <a:p>
            <a:endParaRPr lang="en-GB" sz="2400" b="0" dirty="0"/>
          </a:p>
          <a:p>
            <a:r>
              <a:rPr lang="en-GB" sz="2000" dirty="0" smtClean="0">
                <a:solidFill>
                  <a:srgbClr val="000000"/>
                </a:solidFill>
                <a:latin typeface="Arial" pitchFamily="34" charset="0"/>
                <a:cs typeface="Arial" pitchFamily="34" charset="0"/>
              </a:rPr>
              <a:t>Brookes:</a:t>
            </a:r>
            <a:r>
              <a:rPr lang="en-GB" sz="2400" b="0" dirty="0">
                <a:solidFill>
                  <a:srgbClr val="000000"/>
                </a:solidFill>
                <a:latin typeface="Arial" pitchFamily="34" charset="0"/>
                <a:cs typeface="Arial" pitchFamily="34" charset="0"/>
              </a:rPr>
              <a:t>	</a:t>
            </a:r>
            <a:r>
              <a:rPr lang="en-GB" sz="2400" b="0" dirty="0" smtClean="0">
                <a:solidFill>
                  <a:srgbClr val="000000"/>
                </a:solidFill>
                <a:latin typeface="Arial" pitchFamily="34" charset="0"/>
                <a:cs typeface="Arial" pitchFamily="34" charset="0"/>
              </a:rPr>
              <a:t>	www.brookes.ac.uk/studying/finance</a:t>
            </a:r>
            <a:endParaRPr lang="en-GB" sz="2400" b="0" dirty="0">
              <a:solidFill>
                <a:srgbClr val="000000"/>
              </a:solidFill>
              <a:latin typeface="Arial" pitchFamily="34" charset="0"/>
              <a:cs typeface="Arial" pitchFamily="34" charset="0"/>
            </a:endParaRPr>
          </a:p>
          <a:p>
            <a:endParaRPr lang="en-US" sz="2400" b="0" dirty="0">
              <a:solidFill>
                <a:srgbClr val="000000"/>
              </a:solidFill>
              <a:latin typeface="Arial" pitchFamily="34" charset="0"/>
              <a:ea typeface="ＭＳ Ｐゴシック" charset="-128"/>
              <a:cs typeface="Arial" pitchFamily="34" charset="0"/>
            </a:endParaRPr>
          </a:p>
          <a:p>
            <a:pPr>
              <a:defRPr/>
            </a:pPr>
            <a:r>
              <a:rPr lang="en-GB" sz="2000" dirty="0" smtClean="0">
                <a:solidFill>
                  <a:srgbClr val="000000"/>
                </a:solidFill>
                <a:latin typeface="Arial" pitchFamily="34" charset="0"/>
                <a:cs typeface="Arial" pitchFamily="34" charset="0"/>
              </a:rPr>
              <a:t>NHS:</a:t>
            </a:r>
            <a:r>
              <a:rPr lang="en-GB" sz="2000" dirty="0">
                <a:solidFill>
                  <a:srgbClr val="000000"/>
                </a:solidFill>
                <a:latin typeface="Arial" pitchFamily="34" charset="0"/>
                <a:cs typeface="Arial" pitchFamily="34" charset="0"/>
              </a:rPr>
              <a:t>	</a:t>
            </a:r>
            <a:r>
              <a:rPr lang="en-GB" sz="2400" b="0" dirty="0">
                <a:solidFill>
                  <a:srgbClr val="000000"/>
                </a:solidFill>
                <a:latin typeface="Arial" pitchFamily="34" charset="0"/>
                <a:cs typeface="Arial" pitchFamily="34" charset="0"/>
              </a:rPr>
              <a:t>		</a:t>
            </a:r>
            <a:r>
              <a:rPr lang="en-GB" sz="2400" b="0" dirty="0" smtClean="0">
                <a:solidFill>
                  <a:srgbClr val="000000"/>
                </a:solidFill>
                <a:latin typeface="Arial" pitchFamily="34" charset="0"/>
                <a:cs typeface="Arial" pitchFamily="34" charset="0"/>
              </a:rPr>
              <a:t>www.nhsbsa.nhs.uk/students</a:t>
            </a:r>
            <a:endParaRPr lang="en-GB" sz="2400" b="0" dirty="0">
              <a:solidFill>
                <a:srgbClr val="000000"/>
              </a:solidFill>
              <a:latin typeface="Arial" pitchFamily="34" charset="0"/>
              <a:cs typeface="Arial" pitchFamily="34" charset="0"/>
            </a:endParaRPr>
          </a:p>
          <a:p>
            <a:pPr>
              <a:defRPr/>
            </a:pPr>
            <a:r>
              <a:rPr lang="en-GB" sz="1800" b="0" i="1" dirty="0">
                <a:solidFill>
                  <a:srgbClr val="000000"/>
                </a:solidFill>
                <a:latin typeface="Arial" pitchFamily="34" charset="0"/>
                <a:ea typeface="ＭＳ Ｐゴシック" charset="-128"/>
                <a:cs typeface="Arial" pitchFamily="34" charset="0"/>
              </a:rPr>
              <a:t>		</a:t>
            </a:r>
            <a:r>
              <a:rPr lang="en-GB" sz="1800" b="0" i="1" dirty="0" smtClean="0">
                <a:solidFill>
                  <a:srgbClr val="000000"/>
                </a:solidFill>
                <a:latin typeface="Arial" pitchFamily="34" charset="0"/>
                <a:ea typeface="ＭＳ Ｐゴシック" charset="-128"/>
                <a:cs typeface="Arial" pitchFamily="34" charset="0"/>
              </a:rPr>
              <a:t>	(</a:t>
            </a:r>
            <a:r>
              <a:rPr lang="en-GB" sz="1800" b="0" i="1" dirty="0">
                <a:solidFill>
                  <a:srgbClr val="000000"/>
                </a:solidFill>
                <a:latin typeface="Arial" pitchFamily="34" charset="0"/>
                <a:ea typeface="ＭＳ Ｐゴシック" charset="-128"/>
                <a:cs typeface="Arial" pitchFamily="34" charset="0"/>
              </a:rPr>
              <a:t>NHS and Social Care courses)</a:t>
            </a:r>
          </a:p>
          <a:p>
            <a:endParaRPr lang="en-GB" sz="2400" dirty="0" smtClean="0"/>
          </a:p>
          <a:p>
            <a:endParaRPr lang="en-GB" sz="2400" dirty="0"/>
          </a:p>
        </p:txBody>
      </p:sp>
      <p:pic>
        <p:nvPicPr>
          <p:cNvPr id="4" name="Picture 2" descr="http://mm.gmstatic.net/120/945104.jpg"/>
          <p:cNvPicPr>
            <a:picLocks noChangeAspect="1" noChangeArrowheads="1"/>
          </p:cNvPicPr>
          <p:nvPr/>
        </p:nvPicPr>
        <p:blipFill>
          <a:blip r:embed="rId2"/>
          <a:srcRect/>
          <a:stretch>
            <a:fillRect/>
          </a:stretch>
        </p:blipFill>
        <p:spPr bwMode="auto">
          <a:xfrm>
            <a:off x="8307180" y="5500467"/>
            <a:ext cx="620127" cy="1131619"/>
          </a:xfrm>
          <a:prstGeom prst="rect">
            <a:avLst/>
          </a:prstGeom>
          <a:noFill/>
        </p:spPr>
      </p:pic>
    </p:spTree>
    <p:extLst>
      <p:ext uri="{BB962C8B-B14F-4D97-AF65-F5344CB8AC3E}">
        <p14:creationId xmlns:p14="http://schemas.microsoft.com/office/powerpoint/2010/main" val="40444470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b="1" dirty="0" smtClean="0"/>
              <a:t>Useful Websites</a:t>
            </a:r>
            <a:endParaRPr lang="en-GB" b="1" dirty="0"/>
          </a:p>
        </p:txBody>
      </p:sp>
      <p:sp>
        <p:nvSpPr>
          <p:cNvPr id="3" name="Content Placeholder 2"/>
          <p:cNvSpPr>
            <a:spLocks noGrp="1"/>
          </p:cNvSpPr>
          <p:nvPr>
            <p:ph idx="1"/>
          </p:nvPr>
        </p:nvSpPr>
        <p:spPr/>
        <p:txBody>
          <a:bodyPr>
            <a:normAutofit/>
          </a:bodyPr>
          <a:lstStyle/>
          <a:p>
            <a:r>
              <a:rPr lang="en-GB" u="sng" dirty="0" smtClean="0">
                <a:hlinkClick r:id="rId3"/>
              </a:rPr>
              <a:t>http://www.practitioners.slc.co.uk/resources/201516-resources/resources-to-share-with-parents.aspx</a:t>
            </a:r>
            <a:endParaRPr lang="en-GB" dirty="0"/>
          </a:p>
        </p:txBody>
      </p:sp>
      <p:pic>
        <p:nvPicPr>
          <p:cNvPr id="4" name="Picture 2" descr="http://mm.gmstatic.net/120/945104.jpg"/>
          <p:cNvPicPr>
            <a:picLocks noChangeAspect="1" noChangeArrowheads="1"/>
          </p:cNvPicPr>
          <p:nvPr/>
        </p:nvPicPr>
        <p:blipFill>
          <a:blip r:embed="rId4"/>
          <a:srcRect/>
          <a:stretch>
            <a:fillRect/>
          </a:stretch>
        </p:blipFill>
        <p:spPr bwMode="auto">
          <a:xfrm>
            <a:off x="554161" y="286019"/>
            <a:ext cx="620127" cy="1131619"/>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616947064"/>
              </p:ext>
            </p:extLst>
          </p:nvPr>
        </p:nvGraphicFramePr>
        <p:xfrm>
          <a:off x="379827" y="196945"/>
          <a:ext cx="8159261" cy="5473548"/>
        </p:xfrm>
        <a:graphic>
          <a:graphicData uri="http://schemas.openxmlformats.org/drawingml/2006/table">
            <a:tbl>
              <a:tblPr/>
              <a:tblGrid>
                <a:gridCol w="1688124">
                  <a:extLst>
                    <a:ext uri="{9D8B030D-6E8A-4147-A177-3AD203B41FA5}">
                      <a16:colId xmlns:a16="http://schemas.microsoft.com/office/drawing/2014/main" val="20000"/>
                    </a:ext>
                  </a:extLst>
                </a:gridCol>
                <a:gridCol w="3151163">
                  <a:extLst>
                    <a:ext uri="{9D8B030D-6E8A-4147-A177-3AD203B41FA5}">
                      <a16:colId xmlns:a16="http://schemas.microsoft.com/office/drawing/2014/main" val="20001"/>
                    </a:ext>
                  </a:extLst>
                </a:gridCol>
                <a:gridCol w="3319974">
                  <a:extLst>
                    <a:ext uri="{9D8B030D-6E8A-4147-A177-3AD203B41FA5}">
                      <a16:colId xmlns:a16="http://schemas.microsoft.com/office/drawing/2014/main" val="20002"/>
                    </a:ext>
                  </a:extLst>
                </a:gridCol>
              </a:tblGrid>
              <a:tr h="330484">
                <a:tc>
                  <a:txBody>
                    <a:bodyPr/>
                    <a:lstStyle/>
                    <a:p>
                      <a:pPr>
                        <a:lnSpc>
                          <a:spcPct val="115000"/>
                        </a:lnSpc>
                        <a:spcAft>
                          <a:spcPts val="0"/>
                        </a:spcAft>
                      </a:pPr>
                      <a:r>
                        <a:rPr lang="en-GB" sz="1600" b="1" dirty="0">
                          <a:latin typeface="Calibri"/>
                          <a:ea typeface="Calibri"/>
                          <a:cs typeface="Times New Roman"/>
                        </a:rPr>
                        <a:t>Date</a:t>
                      </a:r>
                      <a:endParaRPr lang="en-GB" sz="1600" dirty="0">
                        <a:latin typeface="Calibri"/>
                        <a:ea typeface="Calibri"/>
                        <a:cs typeface="Times New Roman"/>
                      </a:endParaRP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latin typeface="Calibri"/>
                          <a:ea typeface="Calibri"/>
                          <a:cs typeface="Times New Roman"/>
                        </a:rPr>
                        <a:t>Event</a:t>
                      </a:r>
                      <a:endParaRPr lang="en-GB" sz="1600" dirty="0">
                        <a:latin typeface="Calibri"/>
                        <a:ea typeface="Calibri"/>
                        <a:cs typeface="Times New Roman"/>
                      </a:endParaRP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latin typeface="Calibri"/>
                          <a:ea typeface="Calibri"/>
                          <a:cs typeface="Times New Roman"/>
                        </a:rPr>
                        <a:t>Follow up action</a:t>
                      </a:r>
                      <a:endParaRPr lang="en-GB" sz="1600" dirty="0">
                        <a:latin typeface="Calibri"/>
                        <a:ea typeface="Calibri"/>
                        <a:cs typeface="Times New Roman"/>
                      </a:endParaRP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95443">
                <a:tc>
                  <a:txBody>
                    <a:bodyPr/>
                    <a:lstStyle/>
                    <a:p>
                      <a:pPr>
                        <a:lnSpc>
                          <a:spcPct val="115000"/>
                        </a:lnSpc>
                        <a:spcAft>
                          <a:spcPts val="0"/>
                        </a:spcAft>
                      </a:pPr>
                      <a:r>
                        <a:rPr lang="en-GB" sz="1600" dirty="0" smtClean="0">
                          <a:latin typeface="Calibri"/>
                          <a:ea typeface="Calibri"/>
                          <a:cs typeface="Times New Roman"/>
                        </a:rPr>
                        <a:t>Thursday</a:t>
                      </a:r>
                      <a:r>
                        <a:rPr lang="en-GB" sz="1600" baseline="0" dirty="0" smtClean="0">
                          <a:latin typeface="Calibri"/>
                          <a:ea typeface="Calibri"/>
                          <a:cs typeface="Times New Roman"/>
                        </a:rPr>
                        <a:t> 14</a:t>
                      </a:r>
                      <a:r>
                        <a:rPr lang="en-GB" sz="1600" baseline="30000" dirty="0" smtClean="0">
                          <a:latin typeface="Calibri"/>
                          <a:ea typeface="Calibri"/>
                          <a:cs typeface="Times New Roman"/>
                        </a:rPr>
                        <a:t>th</a:t>
                      </a:r>
                      <a:r>
                        <a:rPr lang="en-GB" sz="1600" baseline="0" dirty="0" smtClean="0">
                          <a:latin typeface="Calibri"/>
                          <a:ea typeface="Calibri"/>
                          <a:cs typeface="Times New Roman"/>
                        </a:rPr>
                        <a:t> March</a:t>
                      </a:r>
                      <a:endParaRPr lang="en-GB" sz="1600" dirty="0">
                        <a:latin typeface="Calibri"/>
                        <a:ea typeface="Calibri"/>
                        <a:cs typeface="Times New Roman"/>
                      </a:endParaRP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dirty="0">
                          <a:latin typeface="Calibri"/>
                          <a:ea typeface="Calibri"/>
                          <a:cs typeface="Times New Roman"/>
                        </a:rPr>
                        <a:t>Year Twelve visit to UCAS Convention at </a:t>
                      </a:r>
                      <a:r>
                        <a:rPr lang="en-GB" sz="1600" dirty="0" smtClean="0">
                          <a:latin typeface="Calibri"/>
                          <a:ea typeface="Calibri"/>
                          <a:cs typeface="Times New Roman"/>
                        </a:rPr>
                        <a:t>Brunel </a:t>
                      </a:r>
                      <a:r>
                        <a:rPr lang="en-GB" sz="1600" dirty="0">
                          <a:latin typeface="Calibri"/>
                          <a:ea typeface="Calibri"/>
                          <a:cs typeface="Times New Roman"/>
                        </a:rPr>
                        <a:t>University </a:t>
                      </a: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dirty="0">
                          <a:latin typeface="Calibri"/>
                          <a:ea typeface="Calibri"/>
                          <a:cs typeface="Times New Roman"/>
                        </a:rPr>
                        <a:t>Attend this and other Open Days </a:t>
                      </a:r>
                      <a:r>
                        <a:rPr lang="en-GB" sz="1600" dirty="0" smtClean="0">
                          <a:latin typeface="Calibri"/>
                          <a:ea typeface="Calibri"/>
                          <a:cs typeface="Times New Roman"/>
                        </a:rPr>
                        <a:t>in</a:t>
                      </a:r>
                      <a:r>
                        <a:rPr lang="en-GB" sz="1600" baseline="0" dirty="0" smtClean="0">
                          <a:latin typeface="Calibri"/>
                          <a:ea typeface="Calibri"/>
                          <a:cs typeface="Times New Roman"/>
                        </a:rPr>
                        <a:t> the late summer</a:t>
                      </a:r>
                      <a:r>
                        <a:rPr lang="en-GB" sz="1600" dirty="0" smtClean="0">
                          <a:latin typeface="Calibri"/>
                          <a:ea typeface="Calibri"/>
                          <a:cs typeface="Times New Roman"/>
                        </a:rPr>
                        <a:t>  </a:t>
                      </a:r>
                      <a:endParaRPr lang="en-GB" sz="1600" dirty="0">
                        <a:latin typeface="Calibri"/>
                        <a:ea typeface="Calibri"/>
                        <a:cs typeface="Times New Roman"/>
                      </a:endParaRP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9316">
                <a:tc>
                  <a:txBody>
                    <a:bodyPr/>
                    <a:lstStyle/>
                    <a:p>
                      <a:pPr>
                        <a:lnSpc>
                          <a:spcPct val="115000"/>
                        </a:lnSpc>
                        <a:spcAft>
                          <a:spcPts val="0"/>
                        </a:spcAft>
                      </a:pPr>
                      <a:r>
                        <a:rPr lang="en-GB" sz="1600" dirty="0" smtClean="0">
                          <a:latin typeface="Calibri"/>
                          <a:ea typeface="Calibri"/>
                          <a:cs typeface="Times New Roman"/>
                        </a:rPr>
                        <a:t>Study Skills</a:t>
                      </a:r>
                      <a:r>
                        <a:rPr lang="en-GB" sz="1600" baseline="0" dirty="0" smtClean="0">
                          <a:latin typeface="Calibri"/>
                          <a:ea typeface="Calibri"/>
                          <a:cs typeface="Times New Roman"/>
                        </a:rPr>
                        <a:t> Lessons</a:t>
                      </a:r>
                      <a:endParaRPr lang="en-GB" sz="1600" dirty="0">
                        <a:latin typeface="Calibri"/>
                        <a:ea typeface="Calibri"/>
                        <a:cs typeface="Times New Roman"/>
                      </a:endParaRP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dirty="0" smtClean="0">
                          <a:latin typeface="Calibri"/>
                          <a:ea typeface="Calibri"/>
                          <a:cs typeface="Times New Roman"/>
                        </a:rPr>
                        <a:t>Writing draft Personal Statements</a:t>
                      </a:r>
                      <a:endParaRPr lang="en-GB" sz="1600" dirty="0">
                        <a:latin typeface="Calibri"/>
                        <a:ea typeface="Calibri"/>
                        <a:cs typeface="Times New Roman"/>
                      </a:endParaRP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dirty="0" smtClean="0">
                          <a:latin typeface="Calibri"/>
                          <a:ea typeface="Calibri"/>
                          <a:cs typeface="Times New Roman"/>
                        </a:rPr>
                        <a:t>Fill in UCAS</a:t>
                      </a:r>
                      <a:r>
                        <a:rPr lang="en-GB" sz="1600" baseline="0" dirty="0" smtClean="0">
                          <a:latin typeface="Calibri"/>
                          <a:ea typeface="Calibri"/>
                          <a:cs typeface="Times New Roman"/>
                        </a:rPr>
                        <a:t> form during tutor time after summer half term</a:t>
                      </a:r>
                      <a:endParaRPr lang="en-GB" sz="1600" dirty="0">
                        <a:latin typeface="Calibri"/>
                        <a:ea typeface="Calibri"/>
                        <a:cs typeface="Times New Roman"/>
                      </a:endParaRP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81605">
                <a:tc>
                  <a:txBody>
                    <a:bodyPr/>
                    <a:lstStyle/>
                    <a:p>
                      <a:pPr>
                        <a:lnSpc>
                          <a:spcPct val="115000"/>
                        </a:lnSpc>
                        <a:spcAft>
                          <a:spcPts val="0"/>
                        </a:spcAft>
                      </a:pPr>
                      <a:r>
                        <a:rPr lang="en-GB" sz="1600" dirty="0" smtClean="0">
                          <a:latin typeface="Calibri"/>
                          <a:ea typeface="Calibri"/>
                          <a:cs typeface="Times New Roman"/>
                        </a:rPr>
                        <a:t>Monday</a:t>
                      </a:r>
                      <a:r>
                        <a:rPr lang="en-GB" sz="1600" baseline="0" dirty="0" smtClean="0">
                          <a:latin typeface="Calibri"/>
                          <a:ea typeface="Calibri"/>
                          <a:cs typeface="Times New Roman"/>
                        </a:rPr>
                        <a:t> 3</a:t>
                      </a:r>
                      <a:r>
                        <a:rPr lang="en-GB" sz="1600" baseline="30000" dirty="0" smtClean="0">
                          <a:latin typeface="Calibri"/>
                          <a:ea typeface="Calibri"/>
                          <a:cs typeface="Times New Roman"/>
                        </a:rPr>
                        <a:t>rd</a:t>
                      </a:r>
                      <a:r>
                        <a:rPr lang="en-GB" sz="1600" baseline="0" dirty="0" smtClean="0">
                          <a:latin typeface="Calibri"/>
                          <a:ea typeface="Calibri"/>
                          <a:cs typeface="Times New Roman"/>
                        </a:rPr>
                        <a:t>  to Friday 7</a:t>
                      </a:r>
                      <a:r>
                        <a:rPr lang="en-GB" sz="1600" baseline="30000" dirty="0" smtClean="0">
                          <a:latin typeface="Calibri"/>
                          <a:ea typeface="Calibri"/>
                          <a:cs typeface="Times New Roman"/>
                        </a:rPr>
                        <a:t>th</a:t>
                      </a:r>
                      <a:r>
                        <a:rPr lang="en-GB" sz="1600" baseline="0" dirty="0" smtClean="0">
                          <a:latin typeface="Calibri"/>
                          <a:ea typeface="Calibri"/>
                          <a:cs typeface="Times New Roman"/>
                        </a:rPr>
                        <a:t> June</a:t>
                      </a:r>
                      <a:endParaRPr lang="en-GB" sz="1600" dirty="0">
                        <a:latin typeface="Calibri"/>
                        <a:ea typeface="Calibri"/>
                        <a:cs typeface="Times New Roman"/>
                      </a:endParaRP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GB" sz="1600" dirty="0" smtClean="0">
                          <a:latin typeface="+mn-lt"/>
                          <a:ea typeface="Calibri"/>
                          <a:cs typeface="Times New Roman"/>
                        </a:rPr>
                        <a:t>UCAS Predictor Exams</a:t>
                      </a:r>
                    </a:p>
                    <a:p>
                      <a:pPr>
                        <a:lnSpc>
                          <a:spcPct val="115000"/>
                        </a:lnSpc>
                        <a:spcAft>
                          <a:spcPts val="0"/>
                        </a:spcAft>
                      </a:pPr>
                      <a:endParaRPr lang="en-GB" sz="1600" dirty="0">
                        <a:latin typeface="Calibri"/>
                        <a:ea typeface="Calibri"/>
                        <a:cs typeface="Times New Roman"/>
                      </a:endParaRP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dirty="0">
                          <a:latin typeface="Calibri"/>
                          <a:ea typeface="Calibri"/>
                          <a:cs typeface="Times New Roman"/>
                        </a:rPr>
                        <a:t>Complete work experience and writing of Personal Statement</a:t>
                      </a: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81605">
                <a:tc>
                  <a:txBody>
                    <a:bodyPr/>
                    <a:lstStyle/>
                    <a:p>
                      <a:pPr>
                        <a:lnSpc>
                          <a:spcPct val="115000"/>
                        </a:lnSpc>
                        <a:spcAft>
                          <a:spcPts val="0"/>
                        </a:spcAft>
                      </a:pPr>
                      <a:r>
                        <a:rPr lang="en-GB" sz="1600" dirty="0" smtClean="0">
                          <a:latin typeface="Calibri"/>
                          <a:ea typeface="Calibri"/>
                          <a:cs typeface="Times New Roman"/>
                        </a:rPr>
                        <a:t>Monday</a:t>
                      </a:r>
                      <a:r>
                        <a:rPr lang="en-GB" sz="1600" baseline="0" dirty="0" smtClean="0">
                          <a:latin typeface="Calibri"/>
                          <a:ea typeface="Calibri"/>
                          <a:cs typeface="Times New Roman"/>
                        </a:rPr>
                        <a:t> 10</a:t>
                      </a:r>
                      <a:r>
                        <a:rPr lang="en-GB" sz="1600" baseline="30000" dirty="0" smtClean="0">
                          <a:latin typeface="Calibri"/>
                          <a:ea typeface="Calibri"/>
                          <a:cs typeface="Times New Roman"/>
                        </a:rPr>
                        <a:t>th</a:t>
                      </a:r>
                      <a:r>
                        <a:rPr lang="en-GB" sz="1600" baseline="0" dirty="0" smtClean="0">
                          <a:latin typeface="Calibri"/>
                          <a:ea typeface="Calibri"/>
                          <a:cs typeface="Times New Roman"/>
                        </a:rPr>
                        <a:t> to Friday 14</a:t>
                      </a:r>
                      <a:r>
                        <a:rPr lang="en-GB" sz="1600" baseline="30000" dirty="0" smtClean="0">
                          <a:latin typeface="Calibri"/>
                          <a:ea typeface="Calibri"/>
                          <a:cs typeface="Times New Roman"/>
                        </a:rPr>
                        <a:t>th</a:t>
                      </a:r>
                      <a:r>
                        <a:rPr lang="en-GB" sz="1600" baseline="0" dirty="0" smtClean="0">
                          <a:latin typeface="Calibri"/>
                          <a:ea typeface="Calibri"/>
                          <a:cs typeface="Times New Roman"/>
                        </a:rPr>
                        <a:t> June</a:t>
                      </a:r>
                      <a:endParaRPr lang="en-GB" sz="1600" dirty="0">
                        <a:latin typeface="Calibri"/>
                        <a:ea typeface="Calibri"/>
                        <a:cs typeface="Times New Roman"/>
                      </a:endParaRP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dirty="0" smtClean="0">
                          <a:latin typeface="Calibri"/>
                          <a:ea typeface="Calibri"/>
                          <a:cs typeface="Times New Roman"/>
                        </a:rPr>
                        <a:t>Work Experience Week</a:t>
                      </a:r>
                      <a:endParaRPr lang="en-GB" sz="1600" dirty="0">
                        <a:latin typeface="Calibri"/>
                        <a:ea typeface="Calibri"/>
                        <a:cs typeface="Times New Roman"/>
                      </a:endParaRP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dirty="0" smtClean="0">
                          <a:latin typeface="Calibri"/>
                          <a:ea typeface="Calibri"/>
                          <a:cs typeface="Times New Roman"/>
                        </a:rPr>
                        <a:t>Get</a:t>
                      </a:r>
                      <a:r>
                        <a:rPr lang="en-GB" sz="1600" baseline="0" dirty="0" smtClean="0">
                          <a:latin typeface="Calibri"/>
                          <a:ea typeface="Calibri"/>
                          <a:cs typeface="Times New Roman"/>
                        </a:rPr>
                        <a:t> supervisor to send feedback to tutor. Sign up for a ‘UCAS completion slot’ in the autumn.  </a:t>
                      </a:r>
                      <a:endParaRPr lang="en-GB" sz="1600" dirty="0">
                        <a:latin typeface="Calibri"/>
                        <a:ea typeface="Calibri"/>
                        <a:cs typeface="Times New Roman"/>
                      </a:endParaRP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32726">
                <a:tc>
                  <a:txBody>
                    <a:bodyPr/>
                    <a:lstStyle/>
                    <a:p>
                      <a:pPr>
                        <a:lnSpc>
                          <a:spcPct val="115000"/>
                        </a:lnSpc>
                        <a:spcAft>
                          <a:spcPts val="0"/>
                        </a:spcAft>
                      </a:pPr>
                      <a:r>
                        <a:rPr lang="en-GB" sz="1600" dirty="0">
                          <a:latin typeface="Calibri"/>
                          <a:ea typeface="Calibri"/>
                          <a:cs typeface="Times New Roman"/>
                        </a:rPr>
                        <a:t>Friday </a:t>
                      </a:r>
                      <a:r>
                        <a:rPr lang="en-GB" sz="1600" dirty="0" smtClean="0">
                          <a:latin typeface="Calibri"/>
                          <a:ea typeface="Calibri"/>
                          <a:cs typeface="Times New Roman"/>
                        </a:rPr>
                        <a:t>13</a:t>
                      </a:r>
                      <a:r>
                        <a:rPr lang="en-GB" sz="1600" baseline="30000" dirty="0" smtClean="0">
                          <a:latin typeface="Calibri"/>
                          <a:ea typeface="Calibri"/>
                          <a:cs typeface="Times New Roman"/>
                        </a:rPr>
                        <a:t>th</a:t>
                      </a:r>
                      <a:r>
                        <a:rPr lang="en-GB" sz="1600" dirty="0" smtClean="0">
                          <a:latin typeface="Calibri"/>
                          <a:ea typeface="Calibri"/>
                          <a:cs typeface="Times New Roman"/>
                        </a:rPr>
                        <a:t> </a:t>
                      </a:r>
                      <a:r>
                        <a:rPr lang="en-GB" sz="1600" dirty="0">
                          <a:latin typeface="Calibri"/>
                          <a:ea typeface="Calibri"/>
                          <a:cs typeface="Times New Roman"/>
                        </a:rPr>
                        <a:t>September</a:t>
                      </a: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a:latin typeface="Calibri"/>
                          <a:ea typeface="Calibri"/>
                          <a:cs typeface="Times New Roman"/>
                        </a:rPr>
                        <a:t>UCAS early applicants (Oxbridge, Medicine etc.) school deadline</a:t>
                      </a: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dirty="0">
                          <a:latin typeface="Calibri"/>
                          <a:ea typeface="Calibri"/>
                          <a:cs typeface="Times New Roman"/>
                        </a:rPr>
                        <a:t>Submit UCAS form as early as possible and by the relevant deadline at the very latest</a:t>
                      </a: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032726">
                <a:tc>
                  <a:txBody>
                    <a:bodyPr/>
                    <a:lstStyle/>
                    <a:p>
                      <a:pPr>
                        <a:lnSpc>
                          <a:spcPct val="115000"/>
                        </a:lnSpc>
                        <a:spcAft>
                          <a:spcPts val="0"/>
                        </a:spcAft>
                      </a:pPr>
                      <a:r>
                        <a:rPr lang="en-GB" sz="1600" dirty="0" smtClean="0">
                          <a:latin typeface="Calibri"/>
                          <a:ea typeface="Calibri"/>
                          <a:cs typeface="Times New Roman"/>
                        </a:rPr>
                        <a:t>Monday 14</a:t>
                      </a:r>
                      <a:r>
                        <a:rPr lang="en-GB" sz="1600" baseline="30000" dirty="0" smtClean="0">
                          <a:latin typeface="Calibri"/>
                          <a:ea typeface="Calibri"/>
                          <a:cs typeface="Times New Roman"/>
                        </a:rPr>
                        <a:t>th</a:t>
                      </a:r>
                      <a:r>
                        <a:rPr lang="en-GB" sz="1600" baseline="0" dirty="0" smtClean="0">
                          <a:latin typeface="Calibri"/>
                          <a:ea typeface="Calibri"/>
                          <a:cs typeface="Times New Roman"/>
                        </a:rPr>
                        <a:t> October</a:t>
                      </a:r>
                      <a:endParaRPr lang="en-GB" sz="1600" dirty="0">
                        <a:latin typeface="Calibri"/>
                        <a:ea typeface="Calibri"/>
                        <a:cs typeface="Times New Roman"/>
                      </a:endParaRP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dirty="0">
                          <a:latin typeface="Calibri"/>
                          <a:ea typeface="Calibri"/>
                          <a:cs typeface="Times New Roman"/>
                        </a:rPr>
                        <a:t>Cheney final deadline for all UCAS applications</a:t>
                      </a: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600" dirty="0">
                        <a:latin typeface="Calibri"/>
                        <a:ea typeface="Calibri"/>
                        <a:cs typeface="Times New Roman"/>
                      </a:endParaRP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3" name="Picture 2" descr="http://mm.gmstatic.net/120/945104.jpg"/>
          <p:cNvPicPr>
            <a:picLocks noChangeAspect="1" noChangeArrowheads="1"/>
          </p:cNvPicPr>
          <p:nvPr/>
        </p:nvPicPr>
        <p:blipFill>
          <a:blip r:embed="rId3"/>
          <a:srcRect/>
          <a:stretch>
            <a:fillRect/>
          </a:stretch>
        </p:blipFill>
        <p:spPr bwMode="auto">
          <a:xfrm>
            <a:off x="8307180" y="5602065"/>
            <a:ext cx="620127" cy="1131619"/>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b="1" dirty="0" smtClean="0"/>
              <a:t>Helpful YouTube Video</a:t>
            </a:r>
            <a:endParaRPr lang="en-GB" b="1" dirty="0"/>
          </a:p>
        </p:txBody>
      </p:sp>
      <p:sp>
        <p:nvSpPr>
          <p:cNvPr id="3" name="Content Placeholder 2"/>
          <p:cNvSpPr>
            <a:spLocks noGrp="1"/>
          </p:cNvSpPr>
          <p:nvPr>
            <p:ph idx="1"/>
          </p:nvPr>
        </p:nvSpPr>
        <p:spPr/>
        <p:txBody>
          <a:bodyPr/>
          <a:lstStyle/>
          <a:p>
            <a:r>
              <a:rPr lang="en-US" dirty="0">
                <a:hlinkClick r:id="rId2"/>
              </a:rPr>
              <a:t>https://www.youtube.com/watch?v=</a:t>
            </a:r>
            <a:r>
              <a:rPr lang="en-US" dirty="0" smtClean="0">
                <a:hlinkClick r:id="rId2"/>
              </a:rPr>
              <a:t>5jQ3MJgdkJY</a:t>
            </a:r>
            <a:r>
              <a:rPr lang="en-US" dirty="0" smtClean="0"/>
              <a:t> - detailed guidance from UCL on how to write a Personal Statement.  There are may other videos available on YouTube – have a look and let me know what you find useful.  </a:t>
            </a:r>
            <a:endParaRPr lang="en-US" dirty="0"/>
          </a:p>
        </p:txBody>
      </p:sp>
      <p:pic>
        <p:nvPicPr>
          <p:cNvPr id="4" name="Picture 2" descr="http://mm.gmstatic.net/120/945104.jpg"/>
          <p:cNvPicPr>
            <a:picLocks noChangeAspect="1" noChangeArrowheads="1"/>
          </p:cNvPicPr>
          <p:nvPr/>
        </p:nvPicPr>
        <p:blipFill>
          <a:blip r:embed="rId3"/>
          <a:srcRect/>
          <a:stretch>
            <a:fillRect/>
          </a:stretch>
        </p:blipFill>
        <p:spPr bwMode="auto">
          <a:xfrm>
            <a:off x="8307180" y="5500467"/>
            <a:ext cx="620127" cy="1131619"/>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b="1" dirty="0" smtClean="0"/>
              <a:t>Helpful Radio Programmes</a:t>
            </a:r>
            <a:endParaRPr lang="en-GB" b="1" dirty="0"/>
          </a:p>
        </p:txBody>
      </p:sp>
      <p:sp>
        <p:nvSpPr>
          <p:cNvPr id="3" name="Content Placeholder 2"/>
          <p:cNvSpPr>
            <a:spLocks noGrp="1"/>
          </p:cNvSpPr>
          <p:nvPr>
            <p:ph idx="1"/>
          </p:nvPr>
        </p:nvSpPr>
        <p:spPr/>
        <p:txBody>
          <a:bodyPr/>
          <a:lstStyle/>
          <a:p>
            <a:r>
              <a:rPr lang="en-GB" dirty="0" smtClean="0">
                <a:hlinkClick r:id="rId3"/>
              </a:rPr>
              <a:t>http://www.bbc.co.uk/programmes/b05xhwr2</a:t>
            </a:r>
            <a:r>
              <a:rPr lang="en-GB" dirty="0" smtClean="0"/>
              <a:t> - My Life on Paper</a:t>
            </a:r>
          </a:p>
          <a:p>
            <a:r>
              <a:rPr lang="en-GB" dirty="0" smtClean="0">
                <a:hlinkClick r:id="rId4"/>
              </a:rPr>
              <a:t>http://www.bbc.co.uk/programmes/b013fmcn</a:t>
            </a:r>
            <a:r>
              <a:rPr lang="en-GB" dirty="0" smtClean="0"/>
              <a:t> - How to write a Personal Statement</a:t>
            </a:r>
            <a:endParaRPr lang="en-GB" dirty="0"/>
          </a:p>
        </p:txBody>
      </p:sp>
      <p:pic>
        <p:nvPicPr>
          <p:cNvPr id="4" name="Picture 2" descr="http://mm.gmstatic.net/120/945104.jpg"/>
          <p:cNvPicPr>
            <a:picLocks noChangeAspect="1" noChangeArrowheads="1"/>
          </p:cNvPicPr>
          <p:nvPr/>
        </p:nvPicPr>
        <p:blipFill>
          <a:blip r:embed="rId5"/>
          <a:srcRect/>
          <a:stretch>
            <a:fillRect/>
          </a:stretch>
        </p:blipFill>
        <p:spPr bwMode="auto">
          <a:xfrm>
            <a:off x="8307180" y="5500467"/>
            <a:ext cx="620127" cy="1131619"/>
          </a:xfrm>
          <a:prstGeom prst="rect">
            <a:avLst/>
          </a:prstGeom>
          <a:noFill/>
        </p:spPr>
      </p:pic>
    </p:spTree>
    <p:extLst>
      <p:ext uri="{BB962C8B-B14F-4D97-AF65-F5344CB8AC3E}">
        <p14:creationId xmlns:p14="http://schemas.microsoft.com/office/powerpoint/2010/main" val="12662940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85800" y="2133600"/>
            <a:ext cx="7772400" cy="1470025"/>
          </a:xfrm>
        </p:spPr>
        <p:txBody>
          <a:bodyPr>
            <a:normAutofit fontScale="90000"/>
          </a:bodyPr>
          <a:lstStyle/>
          <a:p>
            <a:r>
              <a:rPr lang="en-GB" altLang="en-US" dirty="0" smtClean="0">
                <a:latin typeface="Adobe Caslon Pro" panose="0205050205050A020403" pitchFamily="18" charset="0"/>
              </a:rPr>
              <a:t>On Wednesday 27</a:t>
            </a:r>
            <a:r>
              <a:rPr lang="en-GB" altLang="en-US" baseline="30000" dirty="0" smtClean="0">
                <a:latin typeface="Adobe Caslon Pro" panose="0205050205050A020403" pitchFamily="18" charset="0"/>
              </a:rPr>
              <a:t>th</a:t>
            </a:r>
            <a:r>
              <a:rPr lang="en-GB" altLang="en-US" dirty="0" smtClean="0">
                <a:latin typeface="Adobe Caslon Pro" panose="0205050205050A020403" pitchFamily="18" charset="0"/>
              </a:rPr>
              <a:t> March, from 3.30 to 6pm, over </a:t>
            </a:r>
            <a:r>
              <a:rPr lang="en-GB" altLang="en-US" dirty="0" smtClean="0">
                <a:latin typeface="Adobe Caslon Pro" panose="0205050205050A020403" pitchFamily="18" charset="0"/>
              </a:rPr>
              <a:t>fifty visiting organisations will be running stalls and activities, including…</a:t>
            </a:r>
          </a:p>
        </p:txBody>
      </p:sp>
      <p:sp>
        <p:nvSpPr>
          <p:cNvPr id="4099" name="Subtitle 2"/>
          <p:cNvSpPr>
            <a:spLocks noGrp="1"/>
          </p:cNvSpPr>
          <p:nvPr>
            <p:ph type="subTitle" idx="1"/>
          </p:nvPr>
        </p:nvSpPr>
        <p:spPr/>
        <p:txBody>
          <a:bodyPr/>
          <a:lstStyle/>
          <a:p>
            <a:endParaRPr lang="en-US" altLang="en-US" smtClean="0"/>
          </a:p>
        </p:txBody>
      </p:sp>
    </p:spTree>
    <p:extLst>
      <p:ext uri="{BB962C8B-B14F-4D97-AF65-F5344CB8AC3E}">
        <p14:creationId xmlns:p14="http://schemas.microsoft.com/office/powerpoint/2010/main" val="2184987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can you support the research process?</a:t>
            </a:r>
            <a:endParaRPr lang="en-GB" dirty="0"/>
          </a:p>
        </p:txBody>
      </p:sp>
      <p:sp>
        <p:nvSpPr>
          <p:cNvPr id="3" name="Content Placeholder 2"/>
          <p:cNvSpPr>
            <a:spLocks noGrp="1"/>
          </p:cNvSpPr>
          <p:nvPr>
            <p:ph idx="1"/>
          </p:nvPr>
        </p:nvSpPr>
        <p:spPr>
          <a:xfrm>
            <a:off x="457200" y="2492896"/>
            <a:ext cx="4906888" cy="3985964"/>
          </a:xfrm>
        </p:spPr>
        <p:txBody>
          <a:bodyPr>
            <a:noAutofit/>
          </a:bodyPr>
          <a:lstStyle/>
          <a:p>
            <a:pPr>
              <a:spcBef>
                <a:spcPts val="600"/>
              </a:spcBef>
              <a:spcAft>
                <a:spcPts val="600"/>
              </a:spcAft>
              <a:buClr>
                <a:srgbClr val="FF0000"/>
              </a:buClr>
            </a:pPr>
            <a:r>
              <a:rPr lang="en-GB" sz="2200" dirty="0" smtClean="0"/>
              <a:t>Download the </a:t>
            </a:r>
            <a:r>
              <a:rPr lang="en-GB" sz="2200" b="1" dirty="0" smtClean="0">
                <a:solidFill>
                  <a:srgbClr val="FF0000"/>
                </a:solidFill>
              </a:rPr>
              <a:t>2019 UCAS Parent Guide </a:t>
            </a:r>
            <a:r>
              <a:rPr lang="en-GB" sz="2200" dirty="0" smtClean="0"/>
              <a:t>from the UCAS website – the 2020 guide will be available in due course</a:t>
            </a:r>
          </a:p>
          <a:p>
            <a:pPr>
              <a:spcBef>
                <a:spcPts val="600"/>
              </a:spcBef>
              <a:spcAft>
                <a:spcPts val="600"/>
              </a:spcAft>
              <a:buClr>
                <a:srgbClr val="FF0000"/>
              </a:buClr>
            </a:pPr>
            <a:r>
              <a:rPr lang="en-GB" sz="2200" dirty="0" smtClean="0"/>
              <a:t>Offer to attend open days with them as you may have a different perspective.</a:t>
            </a:r>
          </a:p>
          <a:p>
            <a:pPr>
              <a:spcBef>
                <a:spcPts val="600"/>
              </a:spcBef>
              <a:spcAft>
                <a:spcPts val="600"/>
              </a:spcAft>
              <a:buClr>
                <a:srgbClr val="FF0000"/>
              </a:buClr>
            </a:pPr>
            <a:r>
              <a:rPr lang="en-GB" sz="2200" dirty="0" smtClean="0"/>
              <a:t>Financial</a:t>
            </a:r>
            <a:r>
              <a:rPr lang="en-GB" sz="2200" dirty="0" smtClean="0">
                <a:solidFill>
                  <a:srgbClr val="FF0000"/>
                </a:solidFill>
              </a:rPr>
              <a:t> </a:t>
            </a:r>
            <a:r>
              <a:rPr lang="en-GB" sz="2200" dirty="0" smtClean="0"/>
              <a:t>assistance – for example, with railway tickets.</a:t>
            </a:r>
          </a:p>
          <a:p>
            <a:pPr>
              <a:spcBef>
                <a:spcPts val="600"/>
              </a:spcBef>
              <a:spcAft>
                <a:spcPts val="600"/>
              </a:spcAft>
              <a:buClr>
                <a:srgbClr val="FF0000"/>
              </a:buClr>
            </a:pPr>
            <a:r>
              <a:rPr lang="en-GB" sz="2200" dirty="0" smtClean="0"/>
              <a:t>Try to remain impartial.</a:t>
            </a:r>
          </a:p>
        </p:txBody>
      </p:sp>
      <p:sp>
        <p:nvSpPr>
          <p:cNvPr id="7" name="Content Placeholder 6"/>
          <p:cNvSpPr>
            <a:spLocks noGrp="1"/>
          </p:cNvSpPr>
          <p:nvPr>
            <p:ph idx="13"/>
          </p:nvPr>
        </p:nvSpPr>
        <p:spPr>
          <a:xfrm>
            <a:off x="5508104" y="2780928"/>
            <a:ext cx="3024336" cy="1152128"/>
          </a:xfrm>
        </p:spPr>
        <p:txBody>
          <a:bodyPr/>
          <a:lstStyle/>
          <a:p>
            <a:pPr algn="ctr"/>
            <a:r>
              <a:rPr lang="en-GB" dirty="0" smtClean="0"/>
              <a:t>Visit </a:t>
            </a:r>
          </a:p>
          <a:p>
            <a:pPr algn="ctr"/>
            <a:r>
              <a:rPr lang="en-GB" b="1" dirty="0" smtClean="0"/>
              <a:t>www.ucas.com/parents</a:t>
            </a:r>
            <a:endParaRPr lang="en-GB" b="1" dirty="0"/>
          </a:p>
        </p:txBody>
      </p:sp>
      <p:sp>
        <p:nvSpPr>
          <p:cNvPr id="8" name="Content Placeholder 2"/>
          <p:cNvSpPr txBox="1">
            <a:spLocks/>
          </p:cNvSpPr>
          <p:nvPr/>
        </p:nvSpPr>
        <p:spPr>
          <a:xfrm>
            <a:off x="467544" y="1700808"/>
            <a:ext cx="5917350" cy="57606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ts val="600"/>
              </a:spcBef>
              <a:spcAft>
                <a:spcPts val="600"/>
              </a:spcAft>
              <a:buClr>
                <a:srgbClr val="FF0000"/>
              </a:buClr>
              <a:buSzTx/>
              <a:buFont typeface="Arial" pitchFamily="34" charset="0"/>
              <a:buChar char="•"/>
              <a:tabLst/>
              <a:defRPr/>
            </a:pPr>
            <a:r>
              <a:rPr kumimoji="0" lang="en-GB" sz="2200" b="0" i="0" u="none" strike="noStrike" kern="1200" cap="none" spc="0" normalizeH="0" baseline="0" noProof="0" dirty="0" smtClean="0">
                <a:ln>
                  <a:noFill/>
                </a:ln>
                <a:solidFill>
                  <a:schemeClr val="tx1"/>
                </a:solidFill>
                <a:effectLst/>
                <a:uLnTx/>
                <a:uFillTx/>
                <a:latin typeface="+mn-lt"/>
                <a:ea typeface="+mn-ea"/>
                <a:cs typeface="+mn-cs"/>
              </a:rPr>
              <a:t>Sign up to the monthly UCAS </a:t>
            </a:r>
            <a:r>
              <a:rPr kumimoji="0" lang="en-GB" sz="2200" b="1" i="0" u="none" strike="noStrike" kern="1200" cap="none" spc="0" normalizeH="0" baseline="0" noProof="0" dirty="0" smtClean="0">
                <a:ln>
                  <a:noFill/>
                </a:ln>
                <a:solidFill>
                  <a:srgbClr val="FF0000"/>
                </a:solidFill>
                <a:effectLst/>
                <a:uLnTx/>
                <a:uFillTx/>
                <a:latin typeface="+mn-lt"/>
                <a:ea typeface="+mn-ea"/>
                <a:cs typeface="+mn-cs"/>
              </a:rPr>
              <a:t>Parents’ Newsletter.</a:t>
            </a:r>
            <a:endParaRPr kumimoji="0" lang="en-GB" sz="22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2" descr="http://mm.gmstatic.net/120/945104.jpg"/>
          <p:cNvPicPr>
            <a:picLocks noChangeAspect="1" noChangeArrowheads="1"/>
          </p:cNvPicPr>
          <p:nvPr/>
        </p:nvPicPr>
        <p:blipFill>
          <a:blip r:embed="rId3"/>
          <a:srcRect/>
          <a:stretch>
            <a:fillRect/>
          </a:stretch>
        </p:blipFill>
        <p:spPr bwMode="auto">
          <a:xfrm>
            <a:off x="8307180" y="5500467"/>
            <a:ext cx="620127" cy="1131619"/>
          </a:xfrm>
          <a:prstGeom prst="rect">
            <a:avLst/>
          </a:prstGeom>
          <a:noFill/>
        </p:spPr>
      </p:pic>
    </p:spTree>
    <p:extLst>
      <p:ext uri="{BB962C8B-B14F-4D97-AF65-F5344CB8AC3E}">
        <p14:creationId xmlns:p14="http://schemas.microsoft.com/office/powerpoint/2010/main" val="114526620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403350" y="636588"/>
            <a:ext cx="5541963" cy="1092200"/>
          </a:xfrm>
        </p:spPr>
        <p:txBody>
          <a:bodyPr>
            <a:normAutofit fontScale="90000"/>
          </a:bodyPr>
          <a:lstStyle/>
          <a:p>
            <a:r>
              <a:rPr lang="en-GB" altLang="en-US" smtClean="0">
                <a:latin typeface="Adobe Caslon Pro Bold" panose="0205070206050A020403" pitchFamily="18" charset="0"/>
              </a:rPr>
              <a:t>Animatronic Dinosaurs</a:t>
            </a:r>
          </a:p>
        </p:txBody>
      </p:sp>
      <p:sp>
        <p:nvSpPr>
          <p:cNvPr id="5123" name="Content Placeholder 2"/>
          <p:cNvSpPr>
            <a:spLocks noGrp="1"/>
          </p:cNvSpPr>
          <p:nvPr>
            <p:ph idx="1"/>
          </p:nvPr>
        </p:nvSpPr>
        <p:spPr/>
        <p:txBody>
          <a:bodyPr/>
          <a:lstStyle/>
          <a:p>
            <a:endParaRPr lang="en-US" altLang="en-US" smtClean="0"/>
          </a:p>
        </p:txBody>
      </p:sp>
      <p:pic>
        <p:nvPicPr>
          <p:cNvPr id="5124" name="Picture 2" descr="Image result for animatronic dinosau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9650"/>
            <a:ext cx="9155113"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4400" y="117475"/>
            <a:ext cx="1801813"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528727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latin typeface="Adobe Caslon Pro Bold" panose="0205070206050A020403" pitchFamily="18" charset="0"/>
              </a:rPr>
              <a:t>Oxford Natural History Museum</a:t>
            </a:r>
          </a:p>
        </p:txBody>
      </p:sp>
      <p:sp>
        <p:nvSpPr>
          <p:cNvPr id="6147" name="Content Placeholder 2"/>
          <p:cNvSpPr>
            <a:spLocks noGrp="1"/>
          </p:cNvSpPr>
          <p:nvPr>
            <p:ph idx="1"/>
          </p:nvPr>
        </p:nvSpPr>
        <p:spPr/>
        <p:txBody>
          <a:bodyPr/>
          <a:lstStyle/>
          <a:p>
            <a:endParaRPr lang="en-US" altLang="en-US" smtClean="0"/>
          </a:p>
        </p:txBody>
      </p:sp>
      <p:pic>
        <p:nvPicPr>
          <p:cNvPr id="6148" name="Picture 2" descr="Image result for oxford natural history muse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13" y="1981200"/>
            <a:ext cx="7750175"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75064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altLang="en-US" smtClean="0"/>
          </a:p>
        </p:txBody>
      </p:sp>
      <p:sp>
        <p:nvSpPr>
          <p:cNvPr id="7171" name="Content Placeholder 2"/>
          <p:cNvSpPr>
            <a:spLocks noGrp="1"/>
          </p:cNvSpPr>
          <p:nvPr>
            <p:ph idx="1"/>
          </p:nvPr>
        </p:nvSpPr>
        <p:spPr/>
        <p:txBody>
          <a:bodyPr/>
          <a:lstStyle/>
          <a:p>
            <a:endParaRPr lang="en-US" altLang="en-US" smtClean="0"/>
          </a:p>
        </p:txBody>
      </p:sp>
      <p:pic>
        <p:nvPicPr>
          <p:cNvPr id="7172" name="Picture 2" descr="Image result for department of neuroscience oxf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49238"/>
            <a:ext cx="779145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descr="Image result for department of neuroscience oxf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429000"/>
            <a:ext cx="55911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descr="Image result for ball pit astrocy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7450" y="2546350"/>
            <a:ext cx="2482850" cy="409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10085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ltLang="en-US" smtClean="0"/>
          </a:p>
        </p:txBody>
      </p:sp>
      <p:sp>
        <p:nvSpPr>
          <p:cNvPr id="8195" name="Content Placeholder 2"/>
          <p:cNvSpPr>
            <a:spLocks noGrp="1"/>
          </p:cNvSpPr>
          <p:nvPr>
            <p:ph idx="1"/>
          </p:nvPr>
        </p:nvSpPr>
        <p:spPr>
          <a:xfrm>
            <a:off x="8167688" y="7970838"/>
            <a:ext cx="3416300" cy="2244725"/>
          </a:xfrm>
        </p:spPr>
        <p:txBody>
          <a:bodyPr/>
          <a:lstStyle/>
          <a:p>
            <a:r>
              <a:rPr lang="en-US" altLang="en-US" smtClean="0"/>
              <a:t>https://</a:t>
            </a:r>
          </a:p>
        </p:txBody>
      </p:sp>
      <p:pic>
        <p:nvPicPr>
          <p:cNvPr id="8196" name="Picture 4" descr="Image result for department of genetics oxf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787400"/>
            <a:ext cx="8386762"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Image result for heart 3 d pri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213100"/>
            <a:ext cx="5276850"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Image result for virtual reality k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4398963"/>
            <a:ext cx="3325813"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32035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altLang="en-US" smtClean="0"/>
          </a:p>
        </p:txBody>
      </p:sp>
      <p:sp>
        <p:nvSpPr>
          <p:cNvPr id="9219" name="Content Placeholder 2"/>
          <p:cNvSpPr>
            <a:spLocks noGrp="1"/>
          </p:cNvSpPr>
          <p:nvPr>
            <p:ph idx="1"/>
          </p:nvPr>
        </p:nvSpPr>
        <p:spPr/>
        <p:txBody>
          <a:bodyPr/>
          <a:lstStyle/>
          <a:p>
            <a:endParaRPr lang="en-US" altLang="en-US" smtClean="0"/>
          </a:p>
        </p:txBody>
      </p:sp>
      <p:pic>
        <p:nvPicPr>
          <p:cNvPr id="922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2325688"/>
            <a:ext cx="5757863"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25" y="306388"/>
            <a:ext cx="65817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24729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ltLang="en-US" smtClean="0"/>
          </a:p>
        </p:txBody>
      </p:sp>
      <p:sp>
        <p:nvSpPr>
          <p:cNvPr id="10243" name="Content Placeholder 2"/>
          <p:cNvSpPr>
            <a:spLocks noGrp="1"/>
          </p:cNvSpPr>
          <p:nvPr>
            <p:ph idx="1"/>
          </p:nvPr>
        </p:nvSpPr>
        <p:spPr/>
        <p:txBody>
          <a:bodyPr/>
          <a:lstStyle/>
          <a:p>
            <a:endParaRPr lang="en-US" altLang="en-US" smtClean="0"/>
          </a:p>
        </p:txBody>
      </p:sp>
      <p:pic>
        <p:nvPicPr>
          <p:cNvPr id="10244" name="Picture 2" descr="Image result for department of paediatr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 y="492125"/>
            <a:ext cx="8851900"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Image result for oxford university department of paediatrics st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981200"/>
            <a:ext cx="7150100" cy="486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041513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altLang="en-US" smtClean="0"/>
          </a:p>
        </p:txBody>
      </p:sp>
      <p:sp>
        <p:nvSpPr>
          <p:cNvPr id="11267" name="Content Placeholder 2"/>
          <p:cNvSpPr>
            <a:spLocks noGrp="1"/>
          </p:cNvSpPr>
          <p:nvPr>
            <p:ph idx="1"/>
          </p:nvPr>
        </p:nvSpPr>
        <p:spPr/>
        <p:txBody>
          <a:bodyPr/>
          <a:lstStyle/>
          <a:p>
            <a:endParaRPr lang="en-US" altLang="en-US" smtClean="0"/>
          </a:p>
        </p:txBody>
      </p:sp>
      <p:pic>
        <p:nvPicPr>
          <p:cNvPr id="11268" name="Picture 2" descr="Image result for department of zoology oxf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88"/>
            <a:ext cx="3733800" cy="3343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descr="Image result for spider we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2651125"/>
            <a:ext cx="4891088" cy="36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60560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en-US" smtClean="0">
                <a:latin typeface="Adobe Garamond Pro Bold" panose="02020702060506020403" pitchFamily="18" charset="0"/>
              </a:rPr>
              <a:t>Cole Museum of Zoology</a:t>
            </a:r>
          </a:p>
        </p:txBody>
      </p:sp>
      <p:sp>
        <p:nvSpPr>
          <p:cNvPr id="12291" name="Content Placeholder 2"/>
          <p:cNvSpPr>
            <a:spLocks noGrp="1"/>
          </p:cNvSpPr>
          <p:nvPr>
            <p:ph idx="1"/>
          </p:nvPr>
        </p:nvSpPr>
        <p:spPr/>
        <p:txBody>
          <a:bodyPr/>
          <a:lstStyle/>
          <a:p>
            <a:endParaRPr lang="en-US" altLang="en-US" smtClean="0"/>
          </a:p>
        </p:txBody>
      </p:sp>
      <p:pic>
        <p:nvPicPr>
          <p:cNvPr id="12292"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771650"/>
            <a:ext cx="6840538"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83880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altLang="en-US" smtClean="0"/>
          </a:p>
        </p:txBody>
      </p:sp>
      <p:sp>
        <p:nvSpPr>
          <p:cNvPr id="13315" name="Content Placeholder 2"/>
          <p:cNvSpPr>
            <a:spLocks noGrp="1"/>
          </p:cNvSpPr>
          <p:nvPr>
            <p:ph idx="1"/>
          </p:nvPr>
        </p:nvSpPr>
        <p:spPr/>
        <p:txBody>
          <a:bodyPr/>
          <a:lstStyle/>
          <a:p>
            <a:endParaRPr lang="en-US" altLang="en-US" smtClean="0"/>
          </a:p>
        </p:txBody>
      </p:sp>
      <p:pic>
        <p:nvPicPr>
          <p:cNvPr id="13316" name="Picture 2" descr="Image result for ure muse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04814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altLang="en-US" smtClean="0"/>
          </a:p>
        </p:txBody>
      </p:sp>
      <p:sp>
        <p:nvSpPr>
          <p:cNvPr id="14339" name="Content Placeholder 2"/>
          <p:cNvSpPr>
            <a:spLocks noGrp="1"/>
          </p:cNvSpPr>
          <p:nvPr>
            <p:ph idx="1"/>
          </p:nvPr>
        </p:nvSpPr>
        <p:spPr/>
        <p:txBody>
          <a:bodyPr/>
          <a:lstStyle/>
          <a:p>
            <a:endParaRPr lang="en-US" altLang="en-US" smtClean="0"/>
          </a:p>
        </p:txBody>
      </p:sp>
      <p:pic>
        <p:nvPicPr>
          <p:cNvPr id="14340" name="Picture 2" descr="Image result for british muse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350"/>
            <a:ext cx="9139238"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2539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b="1" dirty="0" smtClean="0"/>
              <a:t>Work Experience</a:t>
            </a:r>
            <a:endParaRPr lang="en-GB" b="1" dirty="0"/>
          </a:p>
        </p:txBody>
      </p:sp>
      <p:sp>
        <p:nvSpPr>
          <p:cNvPr id="3" name="Content Placeholder 2"/>
          <p:cNvSpPr>
            <a:spLocks noGrp="1"/>
          </p:cNvSpPr>
          <p:nvPr>
            <p:ph idx="1"/>
          </p:nvPr>
        </p:nvSpPr>
        <p:spPr/>
        <p:txBody>
          <a:bodyPr>
            <a:normAutofit fontScale="85000" lnSpcReduction="20000"/>
          </a:bodyPr>
          <a:lstStyle/>
          <a:p>
            <a:r>
              <a:rPr lang="en-GB" dirty="0" smtClean="0"/>
              <a:t>Officially  from 10th to 14</a:t>
            </a:r>
            <a:r>
              <a:rPr lang="en-GB" baseline="30000" dirty="0" smtClean="0"/>
              <a:t>th</a:t>
            </a:r>
            <a:r>
              <a:rPr lang="en-GB" dirty="0" smtClean="0"/>
              <a:t> June but could be at any time during the summer holidays.</a:t>
            </a:r>
          </a:p>
          <a:p>
            <a:r>
              <a:rPr lang="en-GB" dirty="0" smtClean="0"/>
              <a:t>Talk to staff/Mr Davis and contact employers with short CV and covering letter written in EPQ/Study Skills lessons in the autumn.  Ring in advance to make sure that you know who to write to, make your letter very specific to the person addressed.  </a:t>
            </a:r>
          </a:p>
          <a:p>
            <a:r>
              <a:rPr lang="en-GB" dirty="0" smtClean="0"/>
              <a:t>Must be enriching but unpaid – can be done in over several individual visits to different places rather than in a block.  Could include anything that will make you a better university student – summer schools also count as work experience.   </a:t>
            </a:r>
          </a:p>
          <a:p>
            <a:endParaRPr lang="en-GB" dirty="0" smtClean="0"/>
          </a:p>
        </p:txBody>
      </p:sp>
      <p:pic>
        <p:nvPicPr>
          <p:cNvPr id="4" name="Picture 2" descr="http://mm.gmstatic.net/120/945104.jpg"/>
          <p:cNvPicPr>
            <a:picLocks noChangeAspect="1" noChangeArrowheads="1"/>
          </p:cNvPicPr>
          <p:nvPr/>
        </p:nvPicPr>
        <p:blipFill>
          <a:blip r:embed="rId3"/>
          <a:srcRect/>
          <a:stretch>
            <a:fillRect/>
          </a:stretch>
        </p:blipFill>
        <p:spPr bwMode="auto">
          <a:xfrm>
            <a:off x="8307180" y="5500467"/>
            <a:ext cx="620127" cy="1131619"/>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altLang="en-US" smtClean="0"/>
          </a:p>
        </p:txBody>
      </p:sp>
      <p:sp>
        <p:nvSpPr>
          <p:cNvPr id="15363" name="Content Placeholder 2"/>
          <p:cNvSpPr>
            <a:spLocks noGrp="1"/>
          </p:cNvSpPr>
          <p:nvPr>
            <p:ph idx="1"/>
          </p:nvPr>
        </p:nvSpPr>
        <p:spPr/>
        <p:txBody>
          <a:bodyPr/>
          <a:lstStyle/>
          <a:p>
            <a:endParaRPr lang="en-US" altLang="en-US" smtClean="0"/>
          </a:p>
        </p:txBody>
      </p:sp>
      <p:pic>
        <p:nvPicPr>
          <p:cNvPr id="15364" name="Picture 2" descr="Image result for museum of lond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609600"/>
            <a:ext cx="7777163"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312195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latin typeface="Adobe Caslon Pro Bold" panose="0205070206050A020403" pitchFamily="18" charset="0"/>
              </a:rPr>
              <a:t>Birds of Prey Display</a:t>
            </a:r>
          </a:p>
        </p:txBody>
      </p:sp>
      <p:sp>
        <p:nvSpPr>
          <p:cNvPr id="16387" name="Content Placeholder 2"/>
          <p:cNvSpPr>
            <a:spLocks noGrp="1"/>
          </p:cNvSpPr>
          <p:nvPr>
            <p:ph idx="1"/>
          </p:nvPr>
        </p:nvSpPr>
        <p:spPr/>
        <p:txBody>
          <a:bodyPr/>
          <a:lstStyle/>
          <a:p>
            <a:endParaRPr lang="en-US" altLang="en-US" smtClean="0"/>
          </a:p>
        </p:txBody>
      </p:sp>
      <p:pic>
        <p:nvPicPr>
          <p:cNvPr id="16388" name="Picture 2" descr="Image result for millets ow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1981200"/>
            <a:ext cx="5807075"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377683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US" altLang="en-US" smtClean="0"/>
          </a:p>
        </p:txBody>
      </p:sp>
      <p:sp>
        <p:nvSpPr>
          <p:cNvPr id="17411" name="Content Placeholder 2"/>
          <p:cNvSpPr>
            <a:spLocks noGrp="1"/>
          </p:cNvSpPr>
          <p:nvPr>
            <p:ph idx="1"/>
          </p:nvPr>
        </p:nvSpPr>
        <p:spPr/>
        <p:txBody>
          <a:bodyPr/>
          <a:lstStyle/>
          <a:p>
            <a:endParaRPr lang="en-US" altLang="en-US" smtClean="0"/>
          </a:p>
        </p:txBody>
      </p:sp>
      <p:pic>
        <p:nvPicPr>
          <p:cNvPr id="1741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65175"/>
            <a:ext cx="9123363"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687799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685800" y="2133600"/>
            <a:ext cx="7772400" cy="1470025"/>
          </a:xfrm>
        </p:spPr>
        <p:txBody>
          <a:bodyPr>
            <a:normAutofit fontScale="90000"/>
          </a:bodyPr>
          <a:lstStyle/>
          <a:p>
            <a:r>
              <a:rPr lang="en-GB" altLang="en-US" smtClean="0">
                <a:latin typeface="Adobe Caslon Pro" panose="0205050205050A020403" pitchFamily="18" charset="0"/>
              </a:rPr>
              <a:t>As well as all these stalls, there will be speakers in the Assembly Hall including…</a:t>
            </a:r>
          </a:p>
        </p:txBody>
      </p:sp>
      <p:sp>
        <p:nvSpPr>
          <p:cNvPr id="18435" name="Subtitle 2"/>
          <p:cNvSpPr>
            <a:spLocks noGrp="1"/>
          </p:cNvSpPr>
          <p:nvPr>
            <p:ph type="subTitle" idx="1"/>
          </p:nvPr>
        </p:nvSpPr>
        <p:spPr/>
        <p:txBody>
          <a:bodyPr/>
          <a:lstStyle/>
          <a:p>
            <a:endParaRPr lang="en-US" altLang="en-US" smtClean="0"/>
          </a:p>
        </p:txBody>
      </p:sp>
    </p:spTree>
    <p:extLst>
      <p:ext uri="{BB962C8B-B14F-4D97-AF65-F5344CB8AC3E}">
        <p14:creationId xmlns:p14="http://schemas.microsoft.com/office/powerpoint/2010/main" val="39672473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altLang="en-US" smtClean="0">
                <a:latin typeface="Adobe Caslon Pro Bold" panose="0205070206050A020403" pitchFamily="18" charset="0"/>
              </a:rPr>
              <a:t>Professor Richard Fortey, a TV Palaeontologist, on Dinosaurs</a:t>
            </a:r>
          </a:p>
        </p:txBody>
      </p:sp>
      <p:sp>
        <p:nvSpPr>
          <p:cNvPr id="19459" name="Content Placeholder 2"/>
          <p:cNvSpPr>
            <a:spLocks noGrp="1"/>
          </p:cNvSpPr>
          <p:nvPr>
            <p:ph idx="1"/>
          </p:nvPr>
        </p:nvSpPr>
        <p:spPr/>
        <p:txBody>
          <a:bodyPr/>
          <a:lstStyle/>
          <a:p>
            <a:endParaRPr lang="en-US" altLang="en-US" smtClean="0"/>
          </a:p>
        </p:txBody>
      </p:sp>
      <p:pic>
        <p:nvPicPr>
          <p:cNvPr id="19460" name="Picture 2" descr="Image result for richard fort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44675"/>
            <a:ext cx="5191125"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descr="Image result for richard fort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0" y="2038350"/>
            <a:ext cx="27717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22268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r>
              <a:rPr lang="en-US" altLang="en-US" smtClean="0">
                <a:latin typeface="Adobe Caslon Pro Bold" panose="0205070206050A020403" pitchFamily="18" charset="0"/>
              </a:rPr>
              <a:t>Professor Helen King on Ancient Medicine</a:t>
            </a:r>
          </a:p>
        </p:txBody>
      </p:sp>
      <p:sp>
        <p:nvSpPr>
          <p:cNvPr id="20483" name="Content Placeholder 2"/>
          <p:cNvSpPr>
            <a:spLocks noGrp="1"/>
          </p:cNvSpPr>
          <p:nvPr>
            <p:ph idx="1"/>
          </p:nvPr>
        </p:nvSpPr>
        <p:spPr/>
        <p:txBody>
          <a:bodyPr/>
          <a:lstStyle/>
          <a:p>
            <a:endParaRPr lang="en-US" altLang="en-US" smtClean="0"/>
          </a:p>
        </p:txBody>
      </p:sp>
      <p:pic>
        <p:nvPicPr>
          <p:cNvPr id="2048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 y="1974850"/>
            <a:ext cx="4489450"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descr="Image result for helen king ancient medic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1905000"/>
            <a:ext cx="313690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99637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r>
              <a:rPr lang="en-US" altLang="en-US" smtClean="0">
                <a:latin typeface="Adobe Caslon Pro Bold" panose="0205070206050A020403" pitchFamily="18" charset="0"/>
              </a:rPr>
              <a:t>Peter Randall-Page, a nationally acclaimed sculptor</a:t>
            </a:r>
          </a:p>
        </p:txBody>
      </p:sp>
      <p:sp>
        <p:nvSpPr>
          <p:cNvPr id="21507" name="Content Placeholder 2"/>
          <p:cNvSpPr>
            <a:spLocks noGrp="1"/>
          </p:cNvSpPr>
          <p:nvPr>
            <p:ph idx="1"/>
          </p:nvPr>
        </p:nvSpPr>
        <p:spPr/>
        <p:txBody>
          <a:bodyPr/>
          <a:lstStyle/>
          <a:p>
            <a:endParaRPr lang="en-US" altLang="en-US" smtClean="0"/>
          </a:p>
        </p:txBody>
      </p:sp>
      <p:pic>
        <p:nvPicPr>
          <p:cNvPr id="21508" name="Picture 2" descr="Image result for peter randall 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979613"/>
            <a:ext cx="4878387" cy="487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301312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r>
              <a:rPr lang="en-US" altLang="en-US" smtClean="0">
                <a:latin typeface="Adobe Caslon Pro Bold" panose="0205070206050A020403" pitchFamily="18" charset="0"/>
              </a:rPr>
              <a:t>Will Gompertz, Chief Arts Editor for the BBC</a:t>
            </a:r>
          </a:p>
        </p:txBody>
      </p:sp>
      <p:sp>
        <p:nvSpPr>
          <p:cNvPr id="22531" name="Content Placeholder 2"/>
          <p:cNvSpPr>
            <a:spLocks noGrp="1"/>
          </p:cNvSpPr>
          <p:nvPr>
            <p:ph idx="1"/>
          </p:nvPr>
        </p:nvSpPr>
        <p:spPr/>
        <p:txBody>
          <a:bodyPr/>
          <a:lstStyle/>
          <a:p>
            <a:endParaRPr lang="en-US" altLang="en-US" smtClean="0"/>
          </a:p>
        </p:txBody>
      </p:sp>
      <p:pic>
        <p:nvPicPr>
          <p:cNvPr id="22532" name="Picture 2" descr="Image result for will gompertz tate mode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050" y="2205038"/>
            <a:ext cx="6515100"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420582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ctrTitle"/>
          </p:nvPr>
        </p:nvSpPr>
        <p:spPr/>
        <p:txBody>
          <a:bodyPr>
            <a:normAutofit fontScale="90000"/>
          </a:bodyPr>
          <a:lstStyle/>
          <a:p>
            <a:r>
              <a:rPr lang="en-GB" altLang="en-US" dirty="0" smtClean="0">
                <a:latin typeface="Adobe Caslon Pro Bold" panose="0205070206050A020403" pitchFamily="18" charset="0"/>
              </a:rPr>
              <a:t>Don’t miss out! </a:t>
            </a:r>
            <a:br>
              <a:rPr lang="en-GB" altLang="en-US" dirty="0" smtClean="0">
                <a:latin typeface="Adobe Caslon Pro Bold" panose="0205070206050A020403" pitchFamily="18" charset="0"/>
              </a:rPr>
            </a:br>
            <a:r>
              <a:rPr lang="en-GB" altLang="en-US" dirty="0" smtClean="0">
                <a:latin typeface="Adobe Caslon Pro Bold" panose="0205070206050A020403" pitchFamily="18" charset="0"/>
              </a:rPr>
              <a:t/>
            </a:r>
            <a:br>
              <a:rPr lang="en-GB" altLang="en-US" dirty="0" smtClean="0">
                <a:latin typeface="Adobe Caslon Pro Bold" panose="0205070206050A020403" pitchFamily="18" charset="0"/>
              </a:rPr>
            </a:br>
            <a:r>
              <a:rPr lang="en-GB" altLang="en-US" dirty="0" smtClean="0">
                <a:latin typeface="Adobe Caslon Pro" panose="0205050205050A020403" pitchFamily="18" charset="0"/>
              </a:rPr>
              <a:t>Be there straight after school on Wednesday 27</a:t>
            </a:r>
            <a:r>
              <a:rPr lang="en-GB" altLang="en-US" baseline="30000" dirty="0" smtClean="0">
                <a:latin typeface="Adobe Caslon Pro" panose="0205050205050A020403" pitchFamily="18" charset="0"/>
              </a:rPr>
              <a:t>th</a:t>
            </a:r>
            <a:r>
              <a:rPr lang="en-GB" altLang="en-US" dirty="0" smtClean="0">
                <a:latin typeface="Adobe Caslon Pro" panose="0205050205050A020403" pitchFamily="18" charset="0"/>
              </a:rPr>
              <a:t> March, 3.10 – 6pm – ground floor of Brighouse and Lane, Assembly Hall, Library and outside!</a:t>
            </a:r>
          </a:p>
        </p:txBody>
      </p:sp>
      <p:sp>
        <p:nvSpPr>
          <p:cNvPr id="23555" name="Subtitle 4"/>
          <p:cNvSpPr>
            <a:spLocks noGrp="1"/>
          </p:cNvSpPr>
          <p:nvPr>
            <p:ph type="subTitle" idx="1"/>
          </p:nvPr>
        </p:nvSpPr>
        <p:spPr/>
        <p:txBody>
          <a:bodyPr/>
          <a:lstStyle/>
          <a:p>
            <a:endParaRPr lang="en-US" altLang="en-US" smtClean="0"/>
          </a:p>
        </p:txBody>
      </p:sp>
    </p:spTree>
    <p:extLst>
      <p:ext uri="{BB962C8B-B14F-4D97-AF65-F5344CB8AC3E}">
        <p14:creationId xmlns:p14="http://schemas.microsoft.com/office/powerpoint/2010/main" val="285047452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estival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20638"/>
            <a:ext cx="9145587" cy="693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3454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b="1" dirty="0" smtClean="0"/>
              <a:t>Personal Statement</a:t>
            </a:r>
            <a:endParaRPr lang="en-GB" b="1" dirty="0"/>
          </a:p>
        </p:txBody>
      </p:sp>
      <p:sp>
        <p:nvSpPr>
          <p:cNvPr id="3" name="Content Placeholder 2"/>
          <p:cNvSpPr>
            <a:spLocks noGrp="1"/>
          </p:cNvSpPr>
          <p:nvPr>
            <p:ph idx="1"/>
          </p:nvPr>
        </p:nvSpPr>
        <p:spPr/>
        <p:txBody>
          <a:bodyPr/>
          <a:lstStyle/>
          <a:p>
            <a:r>
              <a:rPr lang="en-GB" dirty="0" smtClean="0"/>
              <a:t>4,000 characters – five paragraphs – one side</a:t>
            </a:r>
          </a:p>
          <a:p>
            <a:r>
              <a:rPr lang="en-GB" dirty="0" smtClean="0"/>
              <a:t>Written very slowly, but read at great speed</a:t>
            </a:r>
          </a:p>
          <a:p>
            <a:r>
              <a:rPr lang="en-GB" dirty="0" smtClean="0"/>
              <a:t>Needs to be very specific – no need to show off, but detail lends credibility.</a:t>
            </a:r>
          </a:p>
          <a:p>
            <a:r>
              <a:rPr lang="en-GB" dirty="0" smtClean="0"/>
              <a:t>Y12 will have a Personal Statement be in their next EPQ Study Skills lessons. </a:t>
            </a:r>
            <a:endParaRPr lang="en-GB" dirty="0"/>
          </a:p>
        </p:txBody>
      </p:sp>
      <p:pic>
        <p:nvPicPr>
          <p:cNvPr id="4" name="Picture 2" descr="http://mm.gmstatic.net/120/945104.jpg"/>
          <p:cNvPicPr>
            <a:picLocks noChangeAspect="1" noChangeArrowheads="1"/>
          </p:cNvPicPr>
          <p:nvPr/>
        </p:nvPicPr>
        <p:blipFill>
          <a:blip r:embed="rId3"/>
          <a:srcRect/>
          <a:stretch>
            <a:fillRect/>
          </a:stretch>
        </p:blipFill>
        <p:spPr bwMode="auto">
          <a:xfrm>
            <a:off x="8307180" y="5500467"/>
            <a:ext cx="620127" cy="1131619"/>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b="1" dirty="0" smtClean="0"/>
              <a:t>Feedback</a:t>
            </a:r>
            <a:endParaRPr lang="en-GB" b="1" dirty="0"/>
          </a:p>
        </p:txBody>
      </p:sp>
      <p:sp>
        <p:nvSpPr>
          <p:cNvPr id="3" name="Content Placeholder 2"/>
          <p:cNvSpPr>
            <a:spLocks noGrp="1"/>
          </p:cNvSpPr>
          <p:nvPr>
            <p:ph idx="1"/>
          </p:nvPr>
        </p:nvSpPr>
        <p:spPr/>
        <p:txBody>
          <a:bodyPr/>
          <a:lstStyle/>
          <a:p>
            <a:endParaRPr lang="en-GB" dirty="0" smtClean="0"/>
          </a:p>
          <a:p>
            <a:pPr>
              <a:buNone/>
            </a:pPr>
            <a:r>
              <a:rPr lang="en-GB" dirty="0" smtClean="0"/>
              <a:t>	Please put the small green feedback sheet in the box at the door as you leave.  </a:t>
            </a:r>
          </a:p>
          <a:p>
            <a:pPr>
              <a:buNone/>
            </a:pPr>
            <a:endParaRPr lang="en-GB" dirty="0" smtClean="0"/>
          </a:p>
          <a:p>
            <a:pPr algn="ctr">
              <a:buNone/>
            </a:pPr>
            <a:r>
              <a:rPr lang="en-GB" dirty="0" smtClean="0"/>
              <a:t>Thank you.</a:t>
            </a:r>
            <a:endParaRPr lang="en-GB" dirty="0"/>
          </a:p>
        </p:txBody>
      </p:sp>
      <p:pic>
        <p:nvPicPr>
          <p:cNvPr id="4" name="Picture 2" descr="http://mm.gmstatic.net/120/945104.jpg"/>
          <p:cNvPicPr>
            <a:picLocks noChangeAspect="1" noChangeArrowheads="1"/>
          </p:cNvPicPr>
          <p:nvPr/>
        </p:nvPicPr>
        <p:blipFill>
          <a:blip r:embed="rId2"/>
          <a:srcRect/>
          <a:stretch>
            <a:fillRect/>
          </a:stretch>
        </p:blipFill>
        <p:spPr bwMode="auto">
          <a:xfrm>
            <a:off x="8307180" y="5500467"/>
            <a:ext cx="620127" cy="113161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4183</TotalTime>
  <Words>7808</Words>
  <Application>Microsoft Office PowerPoint</Application>
  <PresentationFormat>On-screen Show (4:3)</PresentationFormat>
  <Paragraphs>740</Paragraphs>
  <Slides>90</Slides>
  <Notes>36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90</vt:i4>
      </vt:variant>
    </vt:vector>
  </HeadingPairs>
  <TitlesOfParts>
    <vt:vector size="103" baseType="lpstr">
      <vt:lpstr>ＭＳ Ｐゴシック</vt:lpstr>
      <vt:lpstr>Adobe Caslon Pro</vt:lpstr>
      <vt:lpstr>Adobe Caslon Pro Bold</vt:lpstr>
      <vt:lpstr>Adobe Garamond Pro Bold</vt:lpstr>
      <vt:lpstr>Arial</vt:lpstr>
      <vt:lpstr>Arial Bold</vt:lpstr>
      <vt:lpstr>Arial Unicode MS</vt:lpstr>
      <vt:lpstr>Calibri</vt:lpstr>
      <vt:lpstr>Lucida Console</vt:lpstr>
      <vt:lpstr>Times New Roman</vt:lpstr>
      <vt:lpstr>Verdana</vt:lpstr>
      <vt:lpstr>Wingdings</vt:lpstr>
      <vt:lpstr>Office Theme</vt:lpstr>
      <vt:lpstr>Welcome to the UCAS, Gap Year and Careers Information Evening</vt:lpstr>
      <vt:lpstr>Schedule</vt:lpstr>
      <vt:lpstr>Principles</vt:lpstr>
      <vt:lpstr>Why higher education?</vt:lpstr>
      <vt:lpstr>Principles</vt:lpstr>
      <vt:lpstr>Course Choice</vt:lpstr>
      <vt:lpstr>How can you support the research process?</vt:lpstr>
      <vt:lpstr>Work Experience</vt:lpstr>
      <vt:lpstr>Personal Statement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Parental Support</vt:lpstr>
      <vt:lpstr>References</vt:lpstr>
      <vt:lpstr>Supertutors</vt:lpstr>
      <vt:lpstr>Cheney iPads</vt:lpstr>
      <vt:lpstr>Student finance 2019</vt:lpstr>
      <vt:lpstr>Main topics</vt:lpstr>
      <vt:lpstr>What are the costs?</vt:lpstr>
      <vt:lpstr>Tuition fees: Undergraduate</vt:lpstr>
      <vt:lpstr>Tuition fees: Foundation degrees</vt:lpstr>
      <vt:lpstr>PowerPoint Presentation</vt:lpstr>
      <vt:lpstr>Living costs</vt:lpstr>
      <vt:lpstr>How will students pay for it all?</vt:lpstr>
      <vt:lpstr>Tuition fee loan</vt:lpstr>
      <vt:lpstr>Maximum maintenance loan allowance</vt:lpstr>
      <vt:lpstr>Maintenance loan scale</vt:lpstr>
      <vt:lpstr>How do the loans work?</vt:lpstr>
      <vt:lpstr>repayments</vt:lpstr>
      <vt:lpstr>PowerPoint Presentation</vt:lpstr>
      <vt:lpstr>How will students pay for it all?</vt:lpstr>
      <vt:lpstr>Bursaries and scholarships</vt:lpstr>
      <vt:lpstr>Bursaries and scholarships</vt:lpstr>
      <vt:lpstr>Applying for student finance</vt:lpstr>
      <vt:lpstr>Applying for student finance</vt:lpstr>
      <vt:lpstr>Other help</vt:lpstr>
      <vt:lpstr>ADDITIONAL INFORMATION</vt:lpstr>
      <vt:lpstr>Useful websites</vt:lpstr>
      <vt:lpstr>Main topics</vt:lpstr>
      <vt:lpstr>What are the costs?</vt:lpstr>
      <vt:lpstr>Foundation degrees</vt:lpstr>
      <vt:lpstr>Living costs</vt:lpstr>
      <vt:lpstr>How will students pay for it all?</vt:lpstr>
      <vt:lpstr>Tuition fee loan</vt:lpstr>
      <vt:lpstr>PowerPoint Presentation</vt:lpstr>
      <vt:lpstr>Maximum maintenance loan allowance</vt:lpstr>
      <vt:lpstr>Maintenance loan scale</vt:lpstr>
      <vt:lpstr>How do the loans work?</vt:lpstr>
      <vt:lpstr>repayments</vt:lpstr>
      <vt:lpstr>PowerPoint Presentation</vt:lpstr>
      <vt:lpstr>Bursaries and scholarships</vt:lpstr>
      <vt:lpstr>Additional support</vt:lpstr>
      <vt:lpstr>Bursaries and scholarships</vt:lpstr>
      <vt:lpstr>Applying for student finance</vt:lpstr>
      <vt:lpstr>Applying for student finance</vt:lpstr>
      <vt:lpstr>Useful websites</vt:lpstr>
      <vt:lpstr>PowerPoint Presentation</vt:lpstr>
      <vt:lpstr>Useful websites</vt:lpstr>
      <vt:lpstr>Useful Websites</vt:lpstr>
      <vt:lpstr>PowerPoint Presentation</vt:lpstr>
      <vt:lpstr>Helpful YouTube Video</vt:lpstr>
      <vt:lpstr>Helpful Radio Programmes</vt:lpstr>
      <vt:lpstr>On Wednesday 27th March, from 3.30 to 6pm, over fifty visiting organisations will be running stalls and activities, including…</vt:lpstr>
      <vt:lpstr>Animatronic Dinosaurs</vt:lpstr>
      <vt:lpstr>Oxford Natural History Museum</vt:lpstr>
      <vt:lpstr>PowerPoint Presentation</vt:lpstr>
      <vt:lpstr>PowerPoint Presentation</vt:lpstr>
      <vt:lpstr>PowerPoint Presentation</vt:lpstr>
      <vt:lpstr>PowerPoint Presentation</vt:lpstr>
      <vt:lpstr>PowerPoint Presentation</vt:lpstr>
      <vt:lpstr>Cole Museum of Zoology</vt:lpstr>
      <vt:lpstr>PowerPoint Presentation</vt:lpstr>
      <vt:lpstr>PowerPoint Presentation</vt:lpstr>
      <vt:lpstr>PowerPoint Presentation</vt:lpstr>
      <vt:lpstr>Birds of Prey Display</vt:lpstr>
      <vt:lpstr>PowerPoint Presentation</vt:lpstr>
      <vt:lpstr>As well as all these stalls, there will be speakers in the Assembly Hall including…</vt:lpstr>
      <vt:lpstr>Professor Richard Fortey, a TV Palaeontologist, on Dinosaurs</vt:lpstr>
      <vt:lpstr>Professor Helen King on Ancient Medicine</vt:lpstr>
      <vt:lpstr>Peter Randall-Page, a nationally acclaimed sculptor</vt:lpstr>
      <vt:lpstr>Will Gompertz, Chief Arts Editor for the BBC</vt:lpstr>
      <vt:lpstr>Don’t miss out!   Be there straight after school on Wednesday 27th March, 3.10 – 6pm – ground floor of Brighouse and Lane, Assembly Hall, Library and outside!</vt:lpstr>
      <vt:lpstr>PowerPoint Presentation</vt:lpstr>
      <vt:lpstr>Feedback</vt:lpstr>
    </vt:vector>
  </TitlesOfParts>
  <Company>Fairacres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UCAS, Gap Year and Careers Information Evening</dc:title>
  <dc:creator>David  Gimson</dc:creator>
  <cp:lastModifiedBy>David Gimson</cp:lastModifiedBy>
  <cp:revision>233</cp:revision>
  <dcterms:created xsi:type="dcterms:W3CDTF">2015-05-30T08:26:56Z</dcterms:created>
  <dcterms:modified xsi:type="dcterms:W3CDTF">2019-03-13T19:26:16Z</dcterms:modified>
</cp:coreProperties>
</file>