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Comfortaa" panose="020B0604020202020204" charset="0"/>
      <p:regular r:id="rId11"/>
      <p:bold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816"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43aa43a8523158f8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43aa43a8523158f8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d72280fb3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d72280fb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5d72280fb3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5d72280fb3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5d72280fb3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5d72280fb3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5d72280fb3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5d72280fb3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5d72280fb3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5d72280fb3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5c5182f66a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5c5182f66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1ca5b8bb4fe69ba3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1ca5b8bb4fe69ba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atin typeface="Comfortaa"/>
                <a:ea typeface="Comfortaa"/>
                <a:cs typeface="Comfortaa"/>
                <a:sym typeface="Comfortaa"/>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sz="1900">
                <a:latin typeface="Comfortaa"/>
                <a:ea typeface="Comfortaa"/>
                <a:cs typeface="Comfortaa"/>
                <a:sym typeface="Comfortaa"/>
              </a:defRPr>
            </a:lvl1pPr>
            <a:lvl2pPr marL="914400" lvl="1" indent="-317500">
              <a:spcBef>
                <a:spcPts val="1600"/>
              </a:spcBef>
              <a:spcAft>
                <a:spcPts val="0"/>
              </a:spcAft>
              <a:buSzPts val="1400"/>
              <a:buChar char="○"/>
              <a:defRPr sz="1900">
                <a:latin typeface="Comfortaa"/>
                <a:ea typeface="Comfortaa"/>
                <a:cs typeface="Comfortaa"/>
                <a:sym typeface="Comfortaa"/>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CFE2F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cheneymaths.edublogs.org/cheney-maths/"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tiny.cc/cheneyseneca"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hyperlink" Target="http://educake.co.uk/my-educake" TargetMode="External"/><Relationship Id="rId4" Type="http://schemas.openxmlformats.org/officeDocument/2006/relationships/hyperlink" Target="http://tiny.cc/GCSEscience"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brilliant.org"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body" idx="1"/>
          </p:nvPr>
        </p:nvSpPr>
        <p:spPr>
          <a:xfrm>
            <a:off x="311700" y="517125"/>
            <a:ext cx="8520600" cy="2203200"/>
          </a:xfrm>
          <a:prstGeom prst="rect">
            <a:avLst/>
          </a:prstGeom>
          <a:ln w="2857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1600"/>
              </a:spcAft>
              <a:buNone/>
            </a:pPr>
            <a:r>
              <a:rPr lang="en-GB" sz="5400" b="1">
                <a:latin typeface="Comfortaa"/>
                <a:ea typeface="Comfortaa"/>
                <a:cs typeface="Comfortaa"/>
                <a:sym typeface="Comfortaa"/>
              </a:rPr>
              <a:t>Will you be ready for Year 11?</a:t>
            </a:r>
            <a:endParaRPr sz="5400" b="1">
              <a:latin typeface="Comfortaa"/>
              <a:ea typeface="Comfortaa"/>
              <a:cs typeface="Comfortaa"/>
              <a:sym typeface="Comfortaa"/>
            </a:endParaRPr>
          </a:p>
        </p:txBody>
      </p:sp>
      <p:sp>
        <p:nvSpPr>
          <p:cNvPr id="55" name="Google Shape;55;p13"/>
          <p:cNvSpPr txBox="1"/>
          <p:nvPr/>
        </p:nvSpPr>
        <p:spPr>
          <a:xfrm>
            <a:off x="2168400" y="3127375"/>
            <a:ext cx="5454300" cy="1191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2200" i="1">
                <a:latin typeface="Comfortaa"/>
                <a:ea typeface="Comfortaa"/>
                <a:cs typeface="Comfortaa"/>
                <a:sym typeface="Comfortaa"/>
              </a:rPr>
              <a:t>Note: all of this information will be emailed home in a letter, and put on ShowMyHomework!</a:t>
            </a:r>
            <a:endParaRPr sz="2200" i="1">
              <a:latin typeface="Comfortaa"/>
              <a:ea typeface="Comfortaa"/>
              <a:cs typeface="Comfortaa"/>
              <a:sym typeface="Comforta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Congratulations on finishing Year 10!</a:t>
            </a: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200"/>
              <a:t>By this time next year you will have finished your GCSE exams!</a:t>
            </a:r>
            <a:endParaRPr sz="2200"/>
          </a:p>
          <a:p>
            <a:pPr marL="0" lvl="0" indent="0" algn="l" rtl="0">
              <a:spcBef>
                <a:spcPts val="1600"/>
              </a:spcBef>
              <a:spcAft>
                <a:spcPts val="0"/>
              </a:spcAft>
              <a:buNone/>
            </a:pPr>
            <a:r>
              <a:rPr lang="en-GB" sz="2200"/>
              <a:t>These slides have information to help students start Year 11 feeling well prepared.</a:t>
            </a:r>
            <a:endParaRPr sz="2200"/>
          </a:p>
          <a:p>
            <a:pPr marL="0" lvl="0" indent="0" algn="l" rtl="0">
              <a:spcBef>
                <a:spcPts val="1600"/>
              </a:spcBef>
              <a:spcAft>
                <a:spcPts val="1600"/>
              </a:spcAft>
              <a:buNone/>
            </a:pPr>
            <a:r>
              <a:rPr lang="en-GB" sz="2200"/>
              <a:t>On the next few slides are some things you could do over the summer break.</a:t>
            </a:r>
            <a:endParaRPr sz="22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English			</a:t>
            </a:r>
            <a:r>
              <a:rPr lang="en-GB" sz="1900"/>
              <a:t>from Mrs Taylor, Head of English</a:t>
            </a:r>
            <a:endParaRPr sz="1900"/>
          </a:p>
          <a:p>
            <a:pPr marL="0" lvl="0" indent="0" algn="l" rtl="0">
              <a:spcBef>
                <a:spcPts val="0"/>
              </a:spcBef>
              <a:spcAft>
                <a:spcPts val="0"/>
              </a:spcAft>
              <a:buNone/>
            </a:pPr>
            <a:endParaRPr/>
          </a:p>
        </p:txBody>
      </p:sp>
      <p:sp>
        <p:nvSpPr>
          <p:cNvPr id="67" name="Google Shape;67;p15"/>
          <p:cNvSpPr txBox="1">
            <a:spLocks noGrp="1"/>
          </p:cNvSpPr>
          <p:nvPr>
            <p:ph type="body" idx="1"/>
          </p:nvPr>
        </p:nvSpPr>
        <p:spPr>
          <a:xfrm>
            <a:off x="311700" y="1017725"/>
            <a:ext cx="8520600" cy="4125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400" b="1"/>
              <a:t>Re-read Macbeth and An Inspector Calls </a:t>
            </a:r>
            <a:r>
              <a:rPr lang="en-GB" sz="1400"/>
              <a:t>so you don’t forget the plots and characters. Start making flashcards of key quotations for key characters and themes.</a:t>
            </a:r>
            <a:endParaRPr sz="1400"/>
          </a:p>
          <a:p>
            <a:pPr marL="0" lvl="0" indent="0" algn="l" rtl="0">
              <a:spcBef>
                <a:spcPts val="1600"/>
              </a:spcBef>
              <a:spcAft>
                <a:spcPts val="0"/>
              </a:spcAft>
              <a:buNone/>
            </a:pPr>
            <a:r>
              <a:rPr lang="en-GB" sz="1400" b="1"/>
              <a:t>Read more fiction </a:t>
            </a:r>
            <a:r>
              <a:rPr lang="en-GB" sz="1400"/>
              <a:t>for pleasure to increase your vocabulary, widen your general knowledge and give you more ideas for your own creative writing.</a:t>
            </a:r>
            <a:endParaRPr sz="1400"/>
          </a:p>
          <a:p>
            <a:pPr marL="0" lvl="0" indent="0" algn="l" rtl="0">
              <a:spcBef>
                <a:spcPts val="1600"/>
              </a:spcBef>
              <a:spcAft>
                <a:spcPts val="0"/>
              </a:spcAft>
              <a:buNone/>
            </a:pPr>
            <a:r>
              <a:rPr lang="en-GB" sz="1400" b="1"/>
              <a:t>Expose yourself to the types of non-fiction writing </a:t>
            </a:r>
            <a:r>
              <a:rPr lang="en-GB" sz="1400"/>
              <a:t>you will have to write in your Language Paper 2 exam including: formal letters, articles, speeches and leaflets.</a:t>
            </a:r>
            <a:endParaRPr sz="1400"/>
          </a:p>
          <a:p>
            <a:pPr marL="0" lvl="0" indent="0" algn="l" rtl="0">
              <a:spcBef>
                <a:spcPts val="1600"/>
              </a:spcBef>
              <a:spcAft>
                <a:spcPts val="0"/>
              </a:spcAft>
              <a:buNone/>
            </a:pPr>
            <a:r>
              <a:rPr lang="en-GB" sz="1400"/>
              <a:t>Use the </a:t>
            </a:r>
            <a:r>
              <a:rPr lang="en-GB" sz="1400" b="1"/>
              <a:t>Seneca Literature quizzes </a:t>
            </a:r>
            <a:r>
              <a:rPr lang="en-GB" sz="1400"/>
              <a:t>to refresh your knowledge of Literature texts. Check with your teacher and classmates if you were absent when any of the poems were covered so you can use </a:t>
            </a:r>
            <a:r>
              <a:rPr lang="en-GB" sz="1400" b="1"/>
              <a:t>Seneca Learning </a:t>
            </a:r>
            <a:r>
              <a:rPr lang="en-GB" sz="1400"/>
              <a:t>and </a:t>
            </a:r>
            <a:r>
              <a:rPr lang="en-GB" sz="1400" b="1"/>
              <a:t>Mr Bruff’s YouTube videos </a:t>
            </a:r>
            <a:r>
              <a:rPr lang="en-GB" sz="1400"/>
              <a:t>to catch up.</a:t>
            </a:r>
            <a:endParaRPr sz="1400"/>
          </a:p>
          <a:p>
            <a:pPr marL="0" lvl="0" indent="0" algn="l" rtl="0">
              <a:spcBef>
                <a:spcPts val="1600"/>
              </a:spcBef>
              <a:spcAft>
                <a:spcPts val="0"/>
              </a:spcAft>
              <a:buNone/>
            </a:pPr>
            <a:r>
              <a:rPr lang="en-GB" sz="1400"/>
              <a:t>Make it your mission to </a:t>
            </a:r>
            <a:r>
              <a:rPr lang="en-GB" sz="1400" b="1"/>
              <a:t>learn one new word a day</a:t>
            </a:r>
            <a:r>
              <a:rPr lang="en-GB" sz="1400"/>
              <a:t>. Look up the definition and try it out in conversation with friends and family.</a:t>
            </a:r>
            <a:endParaRPr sz="1400"/>
          </a:p>
          <a:p>
            <a:pPr marL="0" lvl="0" indent="0" algn="l" rtl="0">
              <a:spcBef>
                <a:spcPts val="1600"/>
              </a:spcBef>
              <a:spcAft>
                <a:spcPts val="0"/>
              </a:spcAft>
              <a:buNone/>
            </a:pPr>
            <a:r>
              <a:rPr lang="en-GB" sz="1400" b="1"/>
              <a:t>Start organising your notes </a:t>
            </a:r>
            <a:r>
              <a:rPr lang="en-GB" sz="1400"/>
              <a:t>and make sure you have a clear space to revise at home.</a:t>
            </a:r>
            <a:endParaRPr sz="1400"/>
          </a:p>
          <a:p>
            <a:pPr marL="0" lvl="0" indent="0" algn="l" rtl="0">
              <a:spcBef>
                <a:spcPts val="1600"/>
              </a:spcBef>
              <a:spcAft>
                <a:spcPts val="1600"/>
              </a:spcAft>
              <a:buNone/>
            </a:pPr>
            <a:endParaRPr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135275" y="1328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Maths		</a:t>
            </a:r>
            <a:r>
              <a:rPr lang="en-GB" sz="1900"/>
              <a:t>from Ms P Thealla , Deputy Head of Mathematics</a:t>
            </a:r>
            <a:endParaRPr sz="1900"/>
          </a:p>
          <a:p>
            <a:pPr marL="0" lvl="0" indent="0" algn="l" rtl="0">
              <a:spcBef>
                <a:spcPts val="0"/>
              </a:spcBef>
              <a:spcAft>
                <a:spcPts val="0"/>
              </a:spcAft>
              <a:buNone/>
            </a:pPr>
            <a:endParaRPr/>
          </a:p>
        </p:txBody>
      </p:sp>
      <p:sp>
        <p:nvSpPr>
          <p:cNvPr id="73" name="Google Shape;73;p16"/>
          <p:cNvSpPr txBox="1">
            <a:spLocks noGrp="1"/>
          </p:cNvSpPr>
          <p:nvPr>
            <p:ph type="body" idx="1"/>
          </p:nvPr>
        </p:nvSpPr>
        <p:spPr>
          <a:xfrm>
            <a:off x="311700" y="773550"/>
            <a:ext cx="8604600" cy="4255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a:solidFill>
                  <a:schemeClr val="dk1"/>
                </a:solidFill>
              </a:rPr>
              <a:t>There are 3 GCSE question papers posted on SMHW. </a:t>
            </a:r>
            <a:endParaRPr sz="1800">
              <a:solidFill>
                <a:schemeClr val="dk1"/>
              </a:solidFill>
            </a:endParaRPr>
          </a:p>
          <a:p>
            <a:pPr marL="0" lvl="0" indent="0" algn="l" rtl="0">
              <a:spcBef>
                <a:spcPts val="0"/>
              </a:spcBef>
              <a:spcAft>
                <a:spcPts val="0"/>
              </a:spcAft>
              <a:buClr>
                <a:schemeClr val="dk1"/>
              </a:buClr>
              <a:buSzPts val="1100"/>
              <a:buFont typeface="Arial"/>
              <a:buNone/>
            </a:pPr>
            <a:r>
              <a:rPr lang="en-GB" sz="1800">
                <a:solidFill>
                  <a:schemeClr val="dk1"/>
                </a:solidFill>
              </a:rPr>
              <a:t>Print a paper, find a silent space, set a timer and do the paper under exam conditions.  Once you finish your paper, mark it against the solutions attached. </a:t>
            </a:r>
            <a:endParaRPr sz="1800">
              <a:solidFill>
                <a:schemeClr val="dk1"/>
              </a:solidFill>
            </a:endParaRPr>
          </a:p>
          <a:p>
            <a:pPr marL="0" lvl="0" indent="0" algn="l" rtl="0">
              <a:spcBef>
                <a:spcPts val="0"/>
              </a:spcBef>
              <a:spcAft>
                <a:spcPts val="0"/>
              </a:spcAft>
              <a:buClr>
                <a:schemeClr val="dk1"/>
              </a:buClr>
              <a:buSzPts val="1100"/>
              <a:buFont typeface="Arial"/>
              <a:buNone/>
            </a:pPr>
            <a:endParaRPr sz="1800">
              <a:solidFill>
                <a:schemeClr val="dk1"/>
              </a:solidFill>
            </a:endParaRPr>
          </a:p>
          <a:p>
            <a:pPr marL="0" lvl="0" indent="0" algn="l" rtl="0">
              <a:spcBef>
                <a:spcPts val="0"/>
              </a:spcBef>
              <a:spcAft>
                <a:spcPts val="0"/>
              </a:spcAft>
              <a:buClr>
                <a:schemeClr val="dk1"/>
              </a:buClr>
              <a:buSzPts val="1100"/>
              <a:buFont typeface="Arial"/>
              <a:buNone/>
            </a:pPr>
            <a:r>
              <a:rPr lang="en-GB" sz="1800">
                <a:solidFill>
                  <a:schemeClr val="dk1"/>
                </a:solidFill>
              </a:rPr>
              <a:t>At this stage, you won't have covered  the whole GCSE content. Look at the topics you have already covered in Yr 10 and if you haven't scored full marks on those questions, use MathsWatch videos to revise the concepts and try the questions once again. Try all the 3 papers and speak to your teacher when you are back in September.Also, have a look at Cheney maths blog.</a:t>
            </a:r>
            <a:endParaRPr sz="1800">
              <a:solidFill>
                <a:schemeClr val="dk1"/>
              </a:solidFill>
            </a:endParaRPr>
          </a:p>
          <a:p>
            <a:pPr marL="0" lvl="0" indent="0" algn="l" rtl="0">
              <a:spcBef>
                <a:spcPts val="0"/>
              </a:spcBef>
              <a:spcAft>
                <a:spcPts val="0"/>
              </a:spcAft>
              <a:buClr>
                <a:schemeClr val="dk1"/>
              </a:buClr>
              <a:buSzPts val="1100"/>
              <a:buFont typeface="Arial"/>
              <a:buNone/>
            </a:pPr>
            <a:r>
              <a:rPr lang="en-GB" sz="1800" u="sng">
                <a:solidFill>
                  <a:schemeClr val="hlink"/>
                </a:solidFill>
                <a:hlinkClick r:id="rId3"/>
              </a:rPr>
              <a:t>https://cheneymaths.edublogs.org/cheney-maths/</a:t>
            </a:r>
            <a:endParaRPr sz="1800" u="sng">
              <a:solidFill>
                <a:schemeClr val="hlink"/>
              </a:solidFill>
              <a:hlinkClick r:id="rId3"/>
            </a:endParaRPr>
          </a:p>
          <a:p>
            <a:pPr marL="0" lvl="0" indent="0" algn="l" rtl="0">
              <a:spcBef>
                <a:spcPts val="0"/>
              </a:spcBef>
              <a:spcAft>
                <a:spcPts val="0"/>
              </a:spcAft>
              <a:buNone/>
            </a:pPr>
            <a:endParaRPr sz="2600"/>
          </a:p>
          <a:p>
            <a:pPr marL="0" lvl="0" indent="0" algn="l" rtl="0">
              <a:spcBef>
                <a:spcPts val="1600"/>
              </a:spcBef>
              <a:spcAft>
                <a:spcPts val="0"/>
              </a:spcAft>
              <a:buNone/>
            </a:pPr>
            <a:endParaRPr sz="2600"/>
          </a:p>
          <a:p>
            <a:pPr marL="0" lvl="0" indent="0" algn="l" rtl="0">
              <a:spcBef>
                <a:spcPts val="1600"/>
              </a:spcBef>
              <a:spcAft>
                <a:spcPts val="1600"/>
              </a:spcAft>
              <a:buNone/>
            </a:pPr>
            <a:endParaRPr sz="2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Science			</a:t>
            </a:r>
            <a:r>
              <a:rPr lang="en-GB" sz="1900"/>
              <a:t>from Mr Preston, Head of Science</a:t>
            </a:r>
            <a:endParaRPr sz="1900"/>
          </a:p>
        </p:txBody>
      </p:sp>
      <p:sp>
        <p:nvSpPr>
          <p:cNvPr id="79" name="Google Shape;79;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SzPts val="1600"/>
              <a:buAutoNum type="arabicPeriod"/>
            </a:pPr>
            <a:r>
              <a:rPr lang="en-GB" sz="1600"/>
              <a:t>Use Seneca Learning fill any knowledge gaps:</a:t>
            </a:r>
            <a:endParaRPr sz="1600"/>
          </a:p>
          <a:p>
            <a:pPr marL="457200" lvl="0" indent="0" algn="l" rtl="0">
              <a:spcBef>
                <a:spcPts val="1000"/>
              </a:spcBef>
              <a:spcAft>
                <a:spcPts val="0"/>
              </a:spcAft>
              <a:buNone/>
            </a:pPr>
            <a:r>
              <a:rPr lang="en-GB" sz="1600" u="sng">
                <a:solidFill>
                  <a:schemeClr val="hlink"/>
                </a:solidFill>
                <a:hlinkClick r:id="rId3"/>
              </a:rPr>
              <a:t>http://tiny.cc/cheneyseneca</a:t>
            </a:r>
            <a:endParaRPr sz="1600"/>
          </a:p>
          <a:p>
            <a:pPr marL="457200" lvl="0" indent="-330200" algn="l" rtl="0">
              <a:spcBef>
                <a:spcPts val="1000"/>
              </a:spcBef>
              <a:spcAft>
                <a:spcPts val="0"/>
              </a:spcAft>
              <a:buSzPts val="1600"/>
              <a:buAutoNum type="arabicPeriod"/>
            </a:pPr>
            <a:r>
              <a:rPr lang="en-GB" sz="1600"/>
              <a:t>Use the science revision checklists saved on Google Drive:</a:t>
            </a:r>
            <a:endParaRPr sz="1600"/>
          </a:p>
          <a:p>
            <a:pPr marL="457200" lvl="0" indent="0" algn="l" rtl="0">
              <a:spcBef>
                <a:spcPts val="1000"/>
              </a:spcBef>
              <a:spcAft>
                <a:spcPts val="0"/>
              </a:spcAft>
              <a:buNone/>
            </a:pPr>
            <a:r>
              <a:rPr lang="en-GB" sz="1600" u="sng">
                <a:solidFill>
                  <a:schemeClr val="hlink"/>
                </a:solidFill>
                <a:hlinkClick r:id="rId4"/>
              </a:rPr>
              <a:t>http://tiny.cc/GCSEscience</a:t>
            </a:r>
            <a:endParaRPr sz="1600"/>
          </a:p>
          <a:p>
            <a:pPr marL="0" lvl="0" indent="457200" algn="l" rtl="0">
              <a:spcBef>
                <a:spcPts val="1000"/>
              </a:spcBef>
              <a:spcAft>
                <a:spcPts val="0"/>
              </a:spcAft>
              <a:buNone/>
            </a:pPr>
            <a:r>
              <a:rPr lang="en-GB" sz="1600" i="1"/>
              <a:t>Remember: you have covered all the “Paper 1” topics now!</a:t>
            </a:r>
            <a:endParaRPr sz="1600" i="1"/>
          </a:p>
          <a:p>
            <a:pPr marL="457200" lvl="0" indent="-330200" algn="l" rtl="0">
              <a:spcBef>
                <a:spcPts val="1600"/>
              </a:spcBef>
              <a:spcAft>
                <a:spcPts val="0"/>
              </a:spcAft>
              <a:buSzPts val="1600"/>
              <a:buAutoNum type="arabicPeriod" startAt="3"/>
            </a:pPr>
            <a:r>
              <a:rPr lang="en-GB" sz="1600"/>
              <a:t>Go back over Educake quizzes from this year, or try “Answer 10 Random Questions” or “Set Yourself a Test” to challenge yourself!</a:t>
            </a:r>
            <a:endParaRPr sz="1600"/>
          </a:p>
          <a:p>
            <a:pPr marL="457200" lvl="0" indent="0" algn="l" rtl="0">
              <a:spcBef>
                <a:spcPts val="1600"/>
              </a:spcBef>
              <a:spcAft>
                <a:spcPts val="1600"/>
              </a:spcAft>
              <a:buNone/>
            </a:pPr>
            <a:r>
              <a:rPr lang="en-GB" sz="1600" u="sng">
                <a:solidFill>
                  <a:schemeClr val="hlink"/>
                </a:solidFill>
                <a:hlinkClick r:id="rId5"/>
              </a:rPr>
              <a:t>http://educake.co.uk/my-educake</a:t>
            </a:r>
            <a:r>
              <a:rPr lang="en-GB" sz="1600"/>
              <a:t> </a:t>
            </a:r>
            <a:endParaRPr sz="16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body" idx="1"/>
          </p:nvPr>
        </p:nvSpPr>
        <p:spPr>
          <a:xfrm>
            <a:off x="311700" y="407050"/>
            <a:ext cx="8520600" cy="4161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300"/>
              <a:t>And if you want to challenge yourself,</a:t>
            </a:r>
            <a:endParaRPr sz="2300"/>
          </a:p>
          <a:p>
            <a:pPr marL="457200" lvl="0" indent="-374650" algn="l" rtl="0">
              <a:spcBef>
                <a:spcPts val="1600"/>
              </a:spcBef>
              <a:spcAft>
                <a:spcPts val="0"/>
              </a:spcAft>
              <a:buSzPts val="2300"/>
              <a:buChar char="●"/>
            </a:pPr>
            <a:r>
              <a:rPr lang="en-GB" sz="2300"/>
              <a:t>check out </a:t>
            </a:r>
            <a:r>
              <a:rPr lang="en-GB" sz="2300" u="sng">
                <a:solidFill>
                  <a:schemeClr val="accent5"/>
                </a:solidFill>
                <a:hlinkClick r:id="rId3"/>
              </a:rPr>
              <a:t>http://brilliant.org</a:t>
            </a:r>
            <a:r>
              <a:rPr lang="en-GB" sz="2300"/>
              <a:t> or</a:t>
            </a:r>
            <a:endParaRPr sz="2300"/>
          </a:p>
          <a:p>
            <a:pPr marL="457200" lvl="0" indent="-374650" algn="l" rtl="0">
              <a:spcBef>
                <a:spcPts val="0"/>
              </a:spcBef>
              <a:spcAft>
                <a:spcPts val="0"/>
              </a:spcAft>
              <a:buSzPts val="2300"/>
              <a:buChar char="●"/>
            </a:pPr>
            <a:r>
              <a:rPr lang="en-GB" sz="2300"/>
              <a:t>the YouTube channels</a:t>
            </a:r>
            <a:endParaRPr sz="2300"/>
          </a:p>
          <a:p>
            <a:pPr marL="914400" lvl="1" indent="-374650" algn="l" rtl="0">
              <a:spcBef>
                <a:spcPts val="0"/>
              </a:spcBef>
              <a:spcAft>
                <a:spcPts val="0"/>
              </a:spcAft>
              <a:buSzPts val="2300"/>
              <a:buChar char="○"/>
            </a:pPr>
            <a:r>
              <a:rPr lang="en-GB" sz="2300" b="1"/>
              <a:t>Veritasium</a:t>
            </a:r>
            <a:r>
              <a:rPr lang="en-GB" sz="2300"/>
              <a:t>,</a:t>
            </a:r>
            <a:endParaRPr sz="2300"/>
          </a:p>
          <a:p>
            <a:pPr marL="914400" lvl="1" indent="-374650" algn="l" rtl="0">
              <a:spcBef>
                <a:spcPts val="0"/>
              </a:spcBef>
              <a:spcAft>
                <a:spcPts val="0"/>
              </a:spcAft>
              <a:buSzPts val="2300"/>
              <a:buChar char="○"/>
            </a:pPr>
            <a:r>
              <a:rPr lang="en-GB" sz="2300" b="1"/>
              <a:t>ASAPscience</a:t>
            </a:r>
            <a:r>
              <a:rPr lang="en-GB" sz="2300"/>
              <a:t>,</a:t>
            </a:r>
            <a:endParaRPr sz="2300"/>
          </a:p>
          <a:p>
            <a:pPr marL="914400" lvl="1" indent="-374650" algn="l" rtl="0">
              <a:spcBef>
                <a:spcPts val="0"/>
              </a:spcBef>
              <a:spcAft>
                <a:spcPts val="0"/>
              </a:spcAft>
              <a:buSzPts val="2300"/>
              <a:buChar char="○"/>
            </a:pPr>
            <a:r>
              <a:rPr lang="en-GB" sz="2300" b="1"/>
              <a:t>CrashCourse</a:t>
            </a:r>
            <a:r>
              <a:rPr lang="en-GB" sz="2300"/>
              <a:t>,</a:t>
            </a:r>
            <a:endParaRPr sz="2300"/>
          </a:p>
          <a:p>
            <a:pPr marL="914400" lvl="1" indent="-374650" algn="l" rtl="0">
              <a:spcBef>
                <a:spcPts val="0"/>
              </a:spcBef>
              <a:spcAft>
                <a:spcPts val="0"/>
              </a:spcAft>
              <a:buSzPts val="2300"/>
              <a:buChar char="○"/>
            </a:pPr>
            <a:r>
              <a:rPr lang="en-GB" sz="2300"/>
              <a:t>and of course </a:t>
            </a:r>
            <a:r>
              <a:rPr lang="en-GB" sz="2300" b="1"/>
              <a:t>Martin Maths</a:t>
            </a:r>
            <a:r>
              <a:rPr lang="en-GB" sz="2300"/>
              <a:t>!</a:t>
            </a:r>
            <a:endParaRPr sz="23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9"/>
          <p:cNvSpPr txBox="1">
            <a:spLocks noGrp="1"/>
          </p:cNvSpPr>
          <p:nvPr>
            <p:ph type="title"/>
          </p:nvPr>
        </p:nvSpPr>
        <p:spPr>
          <a:xfrm>
            <a:off x="155425" y="185025"/>
            <a:ext cx="8873400" cy="3234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sz="6000">
                <a:latin typeface="Comfortaa"/>
                <a:ea typeface="Comfortaa"/>
                <a:cs typeface="Comfortaa"/>
                <a:sym typeface="Comfortaa"/>
              </a:rPr>
              <a:t>tiny.cc/</a:t>
            </a:r>
            <a:r>
              <a:rPr lang="en-GB" sz="6000">
                <a:solidFill>
                  <a:srgbClr val="0000FF"/>
                </a:solidFill>
                <a:latin typeface="Comfortaa"/>
                <a:ea typeface="Comfortaa"/>
                <a:cs typeface="Comfortaa"/>
                <a:sym typeface="Comfortaa"/>
              </a:rPr>
              <a:t>cheneyseneca</a:t>
            </a:r>
            <a:endParaRPr sz="6000">
              <a:solidFill>
                <a:srgbClr val="0000FF"/>
              </a:solidFill>
              <a:latin typeface="Comfortaa"/>
              <a:ea typeface="Comfortaa"/>
              <a:cs typeface="Comfortaa"/>
              <a:sym typeface="Comfortaa"/>
            </a:endParaRPr>
          </a:p>
          <a:p>
            <a:pPr marL="0" lvl="0" indent="0" algn="ctr" rtl="0">
              <a:spcBef>
                <a:spcPts val="0"/>
              </a:spcBef>
              <a:spcAft>
                <a:spcPts val="0"/>
              </a:spcAft>
              <a:buNone/>
            </a:pPr>
            <a:endParaRPr sz="6000">
              <a:solidFill>
                <a:srgbClr val="0000FF"/>
              </a:solidFill>
              <a:latin typeface="Comfortaa"/>
              <a:ea typeface="Comfortaa"/>
              <a:cs typeface="Comfortaa"/>
              <a:sym typeface="Comfortaa"/>
            </a:endParaRPr>
          </a:p>
          <a:p>
            <a:pPr marL="0" lvl="0" indent="0" algn="ctr" rtl="0">
              <a:spcBef>
                <a:spcPts val="0"/>
              </a:spcBef>
              <a:spcAft>
                <a:spcPts val="0"/>
              </a:spcAft>
              <a:buClr>
                <a:schemeClr val="dk1"/>
              </a:buClr>
              <a:buSzPts val="1100"/>
              <a:buFont typeface="Arial"/>
              <a:buNone/>
            </a:pPr>
            <a:r>
              <a:rPr lang="en-GB" sz="6000">
                <a:latin typeface="Comfortaa"/>
                <a:ea typeface="Comfortaa"/>
                <a:cs typeface="Comfortaa"/>
                <a:sym typeface="Comfortaa"/>
              </a:rPr>
              <a:t>tiny.cc/</a:t>
            </a:r>
            <a:r>
              <a:rPr lang="en-GB" sz="6000">
                <a:solidFill>
                  <a:srgbClr val="9900FF"/>
                </a:solidFill>
                <a:latin typeface="Comfortaa"/>
                <a:ea typeface="Comfortaa"/>
                <a:cs typeface="Comfortaa"/>
                <a:sym typeface="Comfortaa"/>
              </a:rPr>
              <a:t>GCSEscience</a:t>
            </a:r>
            <a:endParaRPr sz="6000">
              <a:solidFill>
                <a:srgbClr val="0000FF"/>
              </a:solidFill>
              <a:latin typeface="Comfortaa"/>
              <a:ea typeface="Comfortaa"/>
              <a:cs typeface="Comfortaa"/>
              <a:sym typeface="Comfortaa"/>
            </a:endParaRPr>
          </a:p>
        </p:txBody>
      </p:sp>
      <p:pic>
        <p:nvPicPr>
          <p:cNvPr id="90" name="Google Shape;90;p19"/>
          <p:cNvPicPr preferRelativeResize="0"/>
          <p:nvPr/>
        </p:nvPicPr>
        <p:blipFill>
          <a:blip r:embed="rId3">
            <a:alphaModFix/>
          </a:blip>
          <a:stretch>
            <a:fillRect/>
          </a:stretch>
        </p:blipFill>
        <p:spPr>
          <a:xfrm>
            <a:off x="3623750" y="3964650"/>
            <a:ext cx="1896500" cy="9482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0"/>
          <p:cNvSpPr txBox="1">
            <a:spLocks noGrp="1"/>
          </p:cNvSpPr>
          <p:nvPr>
            <p:ph type="body" idx="1"/>
          </p:nvPr>
        </p:nvSpPr>
        <p:spPr>
          <a:xfrm>
            <a:off x="311700" y="502325"/>
            <a:ext cx="8520600" cy="3952800"/>
          </a:xfrm>
          <a:prstGeom prst="rect">
            <a:avLst/>
          </a:prstGeom>
          <a:ln w="2857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5400" b="1">
                <a:latin typeface="Comfortaa"/>
                <a:ea typeface="Comfortaa"/>
                <a:cs typeface="Comfortaa"/>
                <a:sym typeface="Comfortaa"/>
              </a:rPr>
              <a:t>We’re on your case</a:t>
            </a:r>
            <a:endParaRPr sz="5400" b="1">
              <a:latin typeface="Comfortaa"/>
              <a:ea typeface="Comfortaa"/>
              <a:cs typeface="Comfortaa"/>
              <a:sym typeface="Comfortaa"/>
            </a:endParaRPr>
          </a:p>
          <a:p>
            <a:pPr marL="0" lvl="0" indent="0" algn="ctr" rtl="0">
              <a:spcBef>
                <a:spcPts val="1600"/>
              </a:spcBef>
              <a:spcAft>
                <a:spcPts val="0"/>
              </a:spcAft>
              <a:buNone/>
            </a:pPr>
            <a:r>
              <a:rPr lang="en-GB" sz="5400" b="1">
                <a:latin typeface="Comfortaa"/>
                <a:ea typeface="Comfortaa"/>
                <a:cs typeface="Comfortaa"/>
                <a:sym typeface="Comfortaa"/>
              </a:rPr>
              <a:t>because</a:t>
            </a:r>
            <a:endParaRPr sz="5400" b="1">
              <a:latin typeface="Comfortaa"/>
              <a:ea typeface="Comfortaa"/>
              <a:cs typeface="Comfortaa"/>
              <a:sym typeface="Comfortaa"/>
            </a:endParaRPr>
          </a:p>
          <a:p>
            <a:pPr marL="0" lvl="0" indent="0" algn="ctr" rtl="0">
              <a:spcBef>
                <a:spcPts val="1600"/>
              </a:spcBef>
              <a:spcAft>
                <a:spcPts val="1600"/>
              </a:spcAft>
              <a:buNone/>
            </a:pPr>
            <a:r>
              <a:rPr lang="en-GB" sz="5400" b="1">
                <a:latin typeface="Comfortaa"/>
                <a:ea typeface="Comfortaa"/>
                <a:cs typeface="Comfortaa"/>
                <a:sym typeface="Comfortaa"/>
              </a:rPr>
              <a:t>We’re on your side!</a:t>
            </a:r>
            <a:endParaRPr sz="5400" b="1">
              <a:latin typeface="Comfortaa"/>
              <a:ea typeface="Comfortaa"/>
              <a:cs typeface="Comfortaa"/>
              <a:sym typeface="Comfortaa"/>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481</Words>
  <Application>Microsoft Office PowerPoint</Application>
  <PresentationFormat>On-screen Show (16:9)</PresentationFormat>
  <Paragraphs>41</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Comfortaa</vt:lpstr>
      <vt:lpstr>Simple Light</vt:lpstr>
      <vt:lpstr>PowerPoint Presentation</vt:lpstr>
      <vt:lpstr>Congratulations on finishing Year 10!</vt:lpstr>
      <vt:lpstr>English   from Mrs Taylor, Head of English </vt:lpstr>
      <vt:lpstr>Maths  from Ms P Thealla , Deputy Head of Mathematics </vt:lpstr>
      <vt:lpstr>Science   from Mr Preston, Head of Science</vt:lpstr>
      <vt:lpstr>PowerPoint Presentation</vt:lpstr>
      <vt:lpstr>tiny.cc/cheneyseneca  tiny.cc/GCSEscience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Henderson</dc:creator>
  <cp:lastModifiedBy>Jennifer Henderson</cp:lastModifiedBy>
  <cp:revision>1</cp:revision>
  <dcterms:modified xsi:type="dcterms:W3CDTF">2019-07-18T08:24:38Z</dcterms:modified>
</cp:coreProperties>
</file>